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3" r:id="rId4"/>
    <p:sldId id="267" r:id="rId5"/>
    <p:sldId id="268" r:id="rId6"/>
    <p:sldId id="262" r:id="rId7"/>
    <p:sldId id="261" r:id="rId8"/>
    <p:sldId id="257" r:id="rId9"/>
    <p:sldId id="258" r:id="rId10"/>
    <p:sldId id="259" r:id="rId11"/>
    <p:sldId id="260" r:id="rId12"/>
    <p:sldId id="266" r:id="rId13"/>
    <p:sldId id="264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9621B4-6363-4F93-A1D8-7403CEB7327F}" type="datetimeFigureOut">
              <a:rPr lang="fr-FR"/>
              <a:pPr>
                <a:defRPr/>
              </a:pPr>
              <a:t>06/09/2012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25BB45-44B8-4C0B-9B17-EE530B4FF3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582350-F942-4C12-876F-4F358A70F174}" type="datetimeFigureOut">
              <a:rPr lang="fr-FR"/>
              <a:pPr>
                <a:defRPr/>
              </a:pPr>
              <a:t>06/09/2012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AEA1AD-A9FC-4792-9B76-1F927BD017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DAA22-ED89-4D89-8C22-C5C70286545B}" type="slidenum">
              <a:rPr lang="it-IT"/>
              <a:pPr/>
              <a:t>4</a:t>
            </a:fld>
            <a:endParaRPr lang="it-IT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F7A9-E081-4CE0-B9B3-600F52FB8D65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0EF3-19B9-4FCD-A691-7248D8C3B5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048672" cy="92211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4EF1-1FB4-4C28-9B8E-09B4FC150A0E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CAA7-9B44-43EE-BBA6-8F03116963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8A47-77CD-4887-BA55-97D8C52D1AD1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1DA3-5FD0-40C8-92ED-5ADA0514DD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048672" cy="92211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034B-EACC-4081-89B6-38E2F411AD4F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5E83-F317-486B-98F6-F8B66F14DD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6A3E-483B-49F9-8371-936473AE1F27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A7DB-B900-4068-902A-9FF72A25DF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048672" cy="92211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01FB-4C4A-4C37-800A-09B59CE130BC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9408-60F5-474A-BD36-B8630DA4C3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048672" cy="92211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9A21-C7C3-4568-8E96-D73A974088D4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EAFE-BD80-43A6-9F88-5B845A7A40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048672" cy="92211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12C22-1022-40D2-A94E-1B60A8005078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7543-D346-4F62-9ADB-D2674FE3A5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5D03D-488A-4C3A-8CEF-7EA7448DA6D7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CB36-8E53-469F-B906-E173103408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D6E1-0470-442F-8261-61E3AEEDE066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DF930-81A8-4961-9312-9F44DFCBA1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6FBE-77DE-4D77-BB5E-19499CC0C1D2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EB2F-FE99-4BD8-A8CE-84C8912958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utura" pitchFamily="2" charset="0"/>
                <a:cs typeface="+mn-cs"/>
              </a:defRPr>
            </a:lvl1pPr>
          </a:lstStyle>
          <a:p>
            <a:pPr>
              <a:defRPr/>
            </a:pPr>
            <a:fld id="{87AD116A-A3AE-45FA-A544-98B2642BD23E}" type="datetime1">
              <a:rPr lang="fr-FR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utura" pitchFamily="2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Vaduz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utura" pitchFamily="2" charset="0"/>
                <a:cs typeface="+mn-cs"/>
              </a:defRPr>
            </a:lvl1pPr>
          </a:lstStyle>
          <a:p>
            <a:pPr>
              <a:defRPr/>
            </a:pPr>
            <a:fld id="{1431F5D8-B857-4DBC-80CB-5A0664AED3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02563" y="115888"/>
            <a:ext cx="13065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\\Lacie-2big\ciprafrance\PROJETS_ACTIONS_CIPRA_F\Alpstar\Work Packages\WP3\Logo-idt visuelle\LOGO Alpin Space + Alpstar\Logo-Alpstar_color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75" y="115888"/>
            <a:ext cx="1189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619250" y="115888"/>
            <a:ext cx="6048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Futura-Condensed-Bold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-Condensed-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-Condensed-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-Condensed-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-Condensed-Bold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-Condensed-Bold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-Condensed-Bold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-Condensed-Bold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-Condensed-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utura-Condensed-Normal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utura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utura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utura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utur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lpstar-project.eu/wp-content/themes/alpstar/docs/map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572000" y="1844675"/>
            <a:ext cx="4027488" cy="2592388"/>
          </a:xfrm>
        </p:spPr>
        <p:txBody>
          <a:bodyPr/>
          <a:lstStyle/>
          <a:p>
            <a:pPr eaLnBrk="1" hangingPunct="1"/>
            <a:r>
              <a:rPr lang="fr-FR" sz="4000" dirty="0" smtClean="0">
                <a:solidFill>
                  <a:srgbClr val="0083A9"/>
                </a:solidFill>
              </a:rPr>
              <a:t>ALPSTAR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19700" y="4533900"/>
            <a:ext cx="2951163" cy="11985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fr-FR" dirty="0" err="1" smtClean="0"/>
              <a:t>Alpweek</a:t>
            </a:r>
            <a:r>
              <a:rPr lang="fr-FR" dirty="0" smtClean="0"/>
              <a:t> - </a:t>
            </a:r>
            <a:r>
              <a:rPr lang="fr-FR" dirty="0" err="1" smtClean="0"/>
              <a:t>Poschiavo</a:t>
            </a: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Session 12: </a:t>
            </a:r>
            <a:r>
              <a:rPr lang="fr-FR" dirty="0" err="1" smtClean="0"/>
              <a:t>Alpstar</a:t>
            </a:r>
            <a:endParaRPr lang="fr-FR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7953" t="9534" r="58463" b="5768"/>
          <a:stretch>
            <a:fillRect/>
          </a:stretch>
        </p:blipFill>
        <p:spPr bwMode="auto">
          <a:xfrm>
            <a:off x="1068388" y="1196975"/>
            <a:ext cx="3143250" cy="44592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6048375" cy="922337"/>
          </a:xfrm>
        </p:spPr>
        <p:txBody>
          <a:bodyPr/>
          <a:lstStyle/>
          <a:p>
            <a:r>
              <a:rPr lang="en-US" smtClean="0"/>
              <a:t>Pays SUD</a:t>
            </a:r>
            <a:endParaRPr lang="fr-FR" smtClean="0"/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85750" y="1143000"/>
            <a:ext cx="8372475" cy="4857750"/>
          </a:xfrm>
        </p:spPr>
        <p:txBody>
          <a:bodyPr/>
          <a:lstStyle/>
          <a:p>
            <a:r>
              <a:rPr lang="fr-FR" smtClean="0"/>
              <a:t>31 municipality – 20 000 people²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647061-59AE-4233-B1C5-533DBEB873DC}" type="datetime1">
              <a:rPr lang="fr-FR" smtClean="0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Alpweek</a:t>
            </a:r>
            <a:r>
              <a:rPr lang="fr-FR" dirty="0" smtClean="0"/>
              <a:t> </a:t>
            </a:r>
            <a:r>
              <a:rPr lang="fr-FR" dirty="0" err="1" smtClean="0"/>
              <a:t>Poschiavo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23A65-3265-4A15-8471-E438DE9EAC3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9" name="Picture 11" descr="E:\MesDocs\Mes images\Pays SUD\carte\cartesituationPays.jpg"/>
          <p:cNvPicPr>
            <a:picLocks noChangeAspect="1" noChangeArrowheads="1"/>
          </p:cNvPicPr>
          <p:nvPr/>
        </p:nvPicPr>
        <p:blipFill>
          <a:blip r:embed="rId3" cstate="print"/>
          <a:srcRect t="4918"/>
          <a:stretch>
            <a:fillRect/>
          </a:stretch>
        </p:blipFill>
        <p:spPr bwMode="auto">
          <a:xfrm>
            <a:off x="857250" y="1749425"/>
            <a:ext cx="7416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6048375" cy="922337"/>
          </a:xfrm>
        </p:spPr>
        <p:txBody>
          <a:bodyPr/>
          <a:lstStyle/>
          <a:p>
            <a:r>
              <a:rPr lang="en-US" smtClean="0"/>
              <a:t>Pays SUD</a:t>
            </a:r>
            <a:endParaRPr lang="fr-FR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85750" y="1143000"/>
            <a:ext cx="8372475" cy="4857750"/>
          </a:xfrm>
        </p:spPr>
        <p:txBody>
          <a:bodyPr/>
          <a:lstStyle/>
          <a:p>
            <a:pPr algn="ctr"/>
            <a:r>
              <a:rPr lang="en-US" smtClean="0"/>
              <a:t>Energy efficiency for the exploitation of winter sports resorts equipments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647061-59AE-4233-B1C5-533DBEB873DC}" type="datetime1">
              <a:rPr lang="fr-FR" smtClean="0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Vaduz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D7F81-5F58-431A-84BE-509C2637D50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77850" y="2286000"/>
          <a:ext cx="8208912" cy="42428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8672"/>
                <a:gridCol w="2160240"/>
              </a:tblGrid>
              <a:tr h="4606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Timing</a:t>
                      </a:r>
                      <a:endParaRPr lang="fr-FR" dirty="0"/>
                    </a:p>
                  </a:txBody>
                  <a:tcPr anchor="ctr"/>
                </a:tc>
              </a:tr>
              <a:tr h="460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1- Developing and animating </a:t>
                      </a:r>
                      <a:r>
                        <a:rPr lang="en-U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working </a:t>
                      </a:r>
                      <a:r>
                        <a:rPr lang="en-U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groups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 </a:t>
                      </a:r>
                      <a:r>
                        <a:rPr lang="fr-FR" dirty="0" err="1" smtClean="0"/>
                        <a:t>progress</a:t>
                      </a:r>
                      <a:endParaRPr lang="fr-FR" dirty="0"/>
                    </a:p>
                  </a:txBody>
                  <a:tcPr anchor="ctr"/>
                </a:tc>
              </a:tr>
              <a:tr h="636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2- </a:t>
                      </a:r>
                      <a:r>
                        <a:rPr lang="en-US" sz="18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Technical and energy Inventory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(including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the resource Water)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of the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equipments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winter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ski resorts of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the Pays S.U.D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May-Sept 2012</a:t>
                      </a:r>
                      <a:endParaRPr lang="fr-FR" dirty="0"/>
                    </a:p>
                  </a:txBody>
                  <a:tcPr anchor="ctr"/>
                </a:tc>
              </a:tr>
              <a:tr h="636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3- </a:t>
                      </a:r>
                      <a:r>
                        <a:rPr lang="en-US" sz="18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Instrumentation and measure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of the technical equipments of one or two experimental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ski resorts during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one season of exploitation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Nov</a:t>
                      </a:r>
                      <a:r>
                        <a:rPr lang="fr-FR" dirty="0" smtClean="0"/>
                        <a:t> 2012-</a:t>
                      </a:r>
                    </a:p>
                    <a:p>
                      <a:pPr algn="ctr"/>
                      <a:r>
                        <a:rPr lang="fr-FR" dirty="0" smtClean="0"/>
                        <a:t>March 2013</a:t>
                      </a:r>
                      <a:endParaRPr lang="fr-FR" dirty="0"/>
                    </a:p>
                  </a:txBody>
                  <a:tcPr anchor="ctr"/>
                </a:tc>
              </a:tr>
              <a:tr h="636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4- </a:t>
                      </a:r>
                      <a:r>
                        <a:rPr lang="en-US" sz="18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Identification of the technical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sources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of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energy savings, disappearance of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electric power and water peak demand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March – Sept 2013</a:t>
                      </a:r>
                      <a:endParaRPr lang="fr-FR" dirty="0"/>
                    </a:p>
                  </a:txBody>
                  <a:tcPr anchor="ctr"/>
                </a:tc>
              </a:tr>
              <a:tr h="636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5- </a:t>
                      </a:r>
                      <a:r>
                        <a:rPr lang="en-US" sz="18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Identification of the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energy saving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 potentials in the exploitation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disappearance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of the electric power and water peak demand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36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6-  Publishing a </a:t>
                      </a:r>
                      <a:r>
                        <a:rPr lang="en-US" sz="18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guide for the management and the eco-energy technical exploitation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ski resorts equipments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November</a:t>
                      </a:r>
                      <a:r>
                        <a:rPr lang="fr-FR" baseline="0" dirty="0" smtClean="0"/>
                        <a:t> 2013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Online best practice data 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928802"/>
            <a:ext cx="3571900" cy="100013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http</a:t>
            </a:r>
            <a:r>
              <a:rPr lang="fr-FR" sz="2000" dirty="0" smtClean="0"/>
              <a:t>://alpstar-project.eu/best-practice-plateform/best-practice-database/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A034B-EACC-4081-89B6-38E2F411AD4F}" type="datetime1">
              <a:rPr lang="fr-FR" smtClean="0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Alpweek</a:t>
            </a:r>
            <a:r>
              <a:rPr lang="fr-FR" dirty="0" smtClean="0"/>
              <a:t> </a:t>
            </a:r>
            <a:r>
              <a:rPr lang="fr-FR" dirty="0" err="1" smtClean="0"/>
              <a:t>Poschiavo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25E83-F317-486B-98F6-F8B66F14DD6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190" y="1071546"/>
            <a:ext cx="50315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Partnership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A034B-EACC-4081-89B6-38E2F411AD4F}" type="datetime1">
              <a:rPr lang="fr-FR" smtClean="0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Vaduz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25E83-F317-486B-98F6-F8B66F14DD6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31" y="1142985"/>
            <a:ext cx="846921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Workpackages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A034B-EACC-4081-89B6-38E2F411AD4F}" type="datetime1">
              <a:rPr lang="fr-FR" smtClean="0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Vaduz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25E83-F317-486B-98F6-F8B66F14DD6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472" y="1571612"/>
            <a:ext cx="85003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647061-59AE-4233-B1C5-533DBEB873DC}" type="datetime1">
              <a:rPr lang="fr-FR" smtClean="0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Alpweek</a:t>
            </a:r>
            <a:r>
              <a:rPr lang="fr-FR" dirty="0" smtClean="0"/>
              <a:t> </a:t>
            </a:r>
            <a:r>
              <a:rPr lang="fr-FR" dirty="0" err="1" smtClean="0"/>
              <a:t>Poschiavo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D37C4-C11E-4DE9-9E9A-3798A0D455D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540842" y="188640"/>
            <a:ext cx="6238476" cy="922114"/>
          </a:xfrm>
        </p:spPr>
        <p:txBody>
          <a:bodyPr/>
          <a:lstStyle/>
          <a:p>
            <a:r>
              <a:rPr lang="fr-FR" dirty="0" smtClean="0"/>
              <a:t>Pilot </a:t>
            </a:r>
            <a:r>
              <a:rPr lang="fr-FR" dirty="0" err="1" smtClean="0"/>
              <a:t>regions</a:t>
            </a:r>
            <a:r>
              <a:rPr lang="fr-FR" dirty="0" smtClean="0"/>
              <a:t> - </a:t>
            </a:r>
            <a:r>
              <a:rPr lang="fr-FR" dirty="0" err="1" smtClean="0"/>
              <a:t>thematic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endParaRPr lang="fr-FR" dirty="0"/>
          </a:p>
        </p:txBody>
      </p:sp>
      <p:pic>
        <p:nvPicPr>
          <p:cNvPr id="10" name="Picture 2" descr="http://alpstar-project.eu/wp-content/themes/alpstar/docs/mapLow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7"/>
            <a:ext cx="7215238" cy="530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6_Projects\54_NuovoParcoTecnologico\5_Presentations_Publications_Meetings\20110824_Eurac\Presentazione Polo Tecnologico 1-2\Presentazione Polo Tecnologico 1-2\502_m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500438"/>
            <a:ext cx="4476750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143000" y="121920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AF292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Bolzano:</a:t>
            </a:r>
            <a:r>
              <a:rPr kumimoji="1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AF292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AF292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Realization</a:t>
            </a:r>
            <a:r>
              <a:rPr kumimoji="1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AF292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AF292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a Net Zero Energy Building</a:t>
            </a:r>
            <a:endParaRPr kumimoji="1" lang="en-US" sz="3600" b="0" i="0" u="none" strike="noStrike" kern="0" cap="none" spc="0" normalizeH="0" baseline="0" noProof="0" dirty="0">
              <a:ln>
                <a:noFill/>
              </a:ln>
              <a:solidFill>
                <a:srgbClr val="AF292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43000" y="2286000"/>
            <a:ext cx="371475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1800" kern="0" noProof="0" dirty="0" smtClean="0">
              <a:latin typeface="+mn-lt"/>
              <a:ea typeface="+mn-ea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1800" kern="0" noProof="0" dirty="0" smtClean="0">
                <a:latin typeface="+mn-lt"/>
                <a:ea typeface="+mn-ea"/>
              </a:rPr>
              <a:t>Realization of a new office building as Net Zero Energy Building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1800" b="0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1800" kern="0" noProof="0" dirty="0" smtClean="0">
                <a:latin typeface="+mn-lt"/>
                <a:ea typeface="+mn-ea"/>
              </a:rPr>
              <a:t>Refurbishment of two existing buildings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1800" b="0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1800" kern="0" noProof="0" dirty="0" smtClean="0">
                <a:latin typeface="+mn-lt"/>
                <a:ea typeface="+mn-ea"/>
              </a:rPr>
              <a:t>Overall investment ~ 60 Mill.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1800" kern="0" dirty="0" smtClean="0">
              <a:latin typeface="+mn-lt"/>
              <a:ea typeface="+mn-ea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1800" kern="0" noProof="0" dirty="0" smtClean="0">
                <a:latin typeface="+mn-lt"/>
                <a:ea typeface="+mn-ea"/>
              </a:rPr>
              <a:t>Construction: 2012 - 2014 </a:t>
            </a:r>
            <a:endParaRPr kumimoji="1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Bolzano: New </a:t>
            </a:r>
            <a:r>
              <a:rPr lang="en-US" dirty="0" smtClean="0"/>
              <a:t>City Quarter </a:t>
            </a:r>
            <a:r>
              <a:rPr lang="en-US" dirty="0" err="1" smtClean="0"/>
              <a:t>CasaNova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Probably the most energy efficient new city quarter in Italy</a:t>
            </a:r>
          </a:p>
          <a:p>
            <a:r>
              <a:rPr lang="en-US" dirty="0" smtClean="0"/>
              <a:t>Construction </a:t>
            </a:r>
            <a:r>
              <a:rPr lang="en-US" dirty="0" smtClean="0"/>
              <a:t>mostly terminated and people already living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FA5B-26D6-4BB1-8D14-DFE7AF56EFBF}" type="slidenum">
              <a:rPr lang="en-US" altLang="ja-JP" smtClean="0"/>
              <a:pPr/>
              <a:t>5</a:t>
            </a:fld>
            <a:endParaRPr lang="en-US" altLang="ja-JP">
              <a:solidFill>
                <a:schemeClr val="tx1"/>
              </a:solidFill>
              <a:latin typeface="Helvetica" pitchFamily="-96" charset="0"/>
            </a:endParaRPr>
          </a:p>
        </p:txBody>
      </p:sp>
      <p:pic>
        <p:nvPicPr>
          <p:cNvPr id="5" name="Picture 2" descr="E03_sist_funz"/>
          <p:cNvPicPr>
            <a:picLocks noChangeAspect="1" noChangeArrowheads="1"/>
          </p:cNvPicPr>
          <p:nvPr/>
        </p:nvPicPr>
        <p:blipFill>
          <a:blip r:embed="rId2" cstate="print"/>
          <a:srcRect t="18914" r="29720" b="26645"/>
          <a:stretch>
            <a:fillRect/>
          </a:stretch>
        </p:blipFill>
        <p:spPr bwMode="auto">
          <a:xfrm>
            <a:off x="1999581" y="3214686"/>
            <a:ext cx="7144419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572000" y="1844675"/>
            <a:ext cx="4027488" cy="2592388"/>
          </a:xfrm>
        </p:spPr>
        <p:txBody>
          <a:bodyPr/>
          <a:lstStyle/>
          <a:p>
            <a:pPr eaLnBrk="1" hangingPunct="1"/>
            <a:r>
              <a:rPr lang="fr-FR" sz="4000" smtClean="0">
                <a:solidFill>
                  <a:srgbClr val="0083A9"/>
                </a:solidFill>
              </a:rPr>
              <a:t>ALPSTAR</a:t>
            </a:r>
            <a:r>
              <a:rPr lang="fr-FR" smtClean="0"/>
              <a:t/>
            </a:r>
            <a:br>
              <a:rPr lang="fr-FR" smtClean="0"/>
            </a:br>
            <a:r>
              <a:rPr lang="fr-FR" sz="1000" smtClean="0"/>
              <a:t> 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CIPRA Fr - Pilot Regions</a:t>
            </a:r>
            <a:br>
              <a:rPr lang="fr-FR" smtClean="0"/>
            </a:br>
            <a:r>
              <a:rPr lang="fr-FR" smtClean="0"/>
              <a:t>1: </a:t>
            </a:r>
            <a:r>
              <a:rPr lang="fr-FR" smtClean="0">
                <a:solidFill>
                  <a:srgbClr val="FF0000"/>
                </a:solidFill>
              </a:rPr>
              <a:t>PNRQ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2: </a:t>
            </a:r>
            <a:r>
              <a:rPr lang="fr-FR" smtClean="0">
                <a:solidFill>
                  <a:srgbClr val="FF0000"/>
                </a:solidFill>
              </a:rPr>
              <a:t>Pays SUD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19700" y="4533900"/>
            <a:ext cx="2951163" cy="11985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fr-FR" dirty="0" err="1" smtClean="0"/>
              <a:t>Alpweek</a:t>
            </a:r>
            <a:r>
              <a:rPr lang="fr-FR" dirty="0" smtClean="0"/>
              <a:t> - </a:t>
            </a:r>
            <a:r>
              <a:rPr lang="fr-FR" dirty="0" err="1" smtClean="0"/>
              <a:t>Poschiavo</a:t>
            </a: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Session 12: </a:t>
            </a:r>
            <a:r>
              <a:rPr lang="fr-FR" dirty="0" err="1" smtClean="0"/>
              <a:t>Alpstar</a:t>
            </a:r>
            <a:endParaRPr lang="fr-FR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7953" t="9534" r="58463" b="5768"/>
          <a:stretch>
            <a:fillRect/>
          </a:stretch>
        </p:blipFill>
        <p:spPr bwMode="auto">
          <a:xfrm>
            <a:off x="1068388" y="1196975"/>
            <a:ext cx="3143250" cy="44592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6048375" cy="922337"/>
          </a:xfrm>
        </p:spPr>
        <p:txBody>
          <a:bodyPr/>
          <a:lstStyle/>
          <a:p>
            <a:r>
              <a:rPr lang="en-GB" smtClean="0"/>
              <a:t>PNRQ</a:t>
            </a:r>
            <a:endParaRPr lang="fr-FR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57750"/>
          </a:xfrm>
        </p:spPr>
        <p:txBody>
          <a:bodyPr/>
          <a:lstStyle/>
          <a:p>
            <a:pPr marL="179388" lvl="1" indent="3175">
              <a:lnSpc>
                <a:spcPct val="110000"/>
              </a:lnSpc>
              <a:spcBef>
                <a:spcPct val="0"/>
              </a:spcBef>
              <a:tabLst>
                <a:tab pos="0" algn="l"/>
              </a:tabLst>
            </a:pPr>
            <a:r>
              <a:rPr lang="en-US" smtClean="0">
                <a:latin typeface="Futura-Condensed-Normal" pitchFamily="2" charset="0"/>
              </a:rPr>
              <a:t>8 Communities, 1300m &lt; villages altitude &lt; 2000m, 2 500 hab.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647061-59AE-4233-B1C5-533DBEB873DC}" type="datetime1">
              <a:rPr lang="fr-FR" smtClean="0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Alpweek</a:t>
            </a:r>
            <a:r>
              <a:rPr lang="fr-FR" dirty="0" smtClean="0"/>
              <a:t> </a:t>
            </a:r>
            <a:r>
              <a:rPr lang="fr-FR" dirty="0" err="1" smtClean="0"/>
              <a:t>Poschiavo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D37C4-C11E-4DE9-9E9A-3798A0D455D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2060575"/>
            <a:ext cx="5456237" cy="436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6048375" cy="922337"/>
          </a:xfrm>
        </p:spPr>
        <p:txBody>
          <a:bodyPr/>
          <a:lstStyle/>
          <a:p>
            <a:r>
              <a:rPr lang="en-GB" smtClean="0"/>
              <a:t>Actions in PNRQ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71438" y="1143000"/>
            <a:ext cx="8229600" cy="48577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dirty="0" smtClean="0"/>
              <a:t>1/ Guidelines for buildings renovation :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GB" sz="2800" dirty="0" smtClean="0"/>
              <a:t>Guide on building renovation according to patrimony stakes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GB" sz="2800" dirty="0" smtClean="0"/>
              <a:t>(a lot of ancient buildings have an historical value or are protected)</a:t>
            </a:r>
            <a:endParaRPr lang="en-GB" dirty="0" smtClean="0"/>
          </a:p>
          <a:p>
            <a:pPr lvl="1"/>
            <a:r>
              <a:rPr lang="en-GB" sz="2400" dirty="0" smtClean="0"/>
              <a:t>Building typology has been done</a:t>
            </a:r>
          </a:p>
          <a:p>
            <a:pPr lvl="1"/>
            <a:r>
              <a:rPr lang="en-GB" sz="2400" dirty="0" smtClean="0"/>
              <a:t>Technical recommendations are identified</a:t>
            </a:r>
          </a:p>
          <a:p>
            <a:pPr lvl="1"/>
            <a:r>
              <a:rPr lang="en-GB" sz="2400" dirty="0" smtClean="0"/>
              <a:t>Final version published in July</a:t>
            </a:r>
          </a:p>
          <a:p>
            <a:pPr lvl="1"/>
            <a:r>
              <a:rPr lang="en-GB" sz="2400" dirty="0" smtClean="0"/>
              <a:t>Regional conference on 25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Sept. 2012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13DE58-053F-4E80-B0FD-CC03C64B84CE}" type="datetime1">
              <a:rPr lang="fr-FR" smtClean="0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Alpweek</a:t>
            </a:r>
            <a:r>
              <a:rPr lang="fr-FR" dirty="0" smtClean="0"/>
              <a:t> - </a:t>
            </a:r>
            <a:r>
              <a:rPr lang="fr-FR" dirty="0" err="1" smtClean="0"/>
              <a:t>Poschiavo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23F1A-9AF6-4D20-8291-AD8BD7F7D15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4379695"/>
            <a:ext cx="166052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5438" y="4351338"/>
            <a:ext cx="166687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2850" y="981075"/>
            <a:ext cx="14509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6048375" cy="922337"/>
          </a:xfrm>
        </p:spPr>
        <p:txBody>
          <a:bodyPr/>
          <a:lstStyle/>
          <a:p>
            <a:r>
              <a:rPr lang="en-GB" smtClean="0"/>
              <a:t>Actions in PNRQ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23850" y="1268413"/>
            <a:ext cx="8424863" cy="48577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dirty="0"/>
              <a:t>2</a:t>
            </a:r>
            <a:r>
              <a:rPr lang="en-GB" dirty="0" smtClean="0"/>
              <a:t>/ Governance (participative approach on energy planning)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GB" sz="2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GB" sz="2400" dirty="0" smtClean="0"/>
              <a:t>Governance is just starting on energy in the frame of specific actions more than in the Sustainable Energy Action Plan (Plan </a:t>
            </a:r>
            <a:r>
              <a:rPr lang="en-GB" sz="2400" dirty="0" err="1"/>
              <a:t>C</a:t>
            </a:r>
            <a:r>
              <a:rPr lang="en-GB" sz="2400" dirty="0" err="1" smtClean="0"/>
              <a:t>limat</a:t>
            </a:r>
            <a:r>
              <a:rPr lang="en-GB" sz="2400" dirty="0" smtClean="0"/>
              <a:t>) :</a:t>
            </a:r>
          </a:p>
          <a:p>
            <a:pPr lvl="1">
              <a:defRPr/>
            </a:pPr>
            <a:r>
              <a:rPr lang="en-GB" sz="2400" dirty="0" smtClean="0"/>
              <a:t>First meeting on mobility planning programmed the 23th March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GB" sz="2400" dirty="0"/>
              <a:t>	</a:t>
            </a:r>
            <a:r>
              <a:rPr lang="en-GB" sz="2400" dirty="0" smtClean="0"/>
              <a:t>Goal : understanding all the stakes of mobility on the territory</a:t>
            </a:r>
          </a:p>
          <a:p>
            <a:pPr lvl="1">
              <a:defRPr/>
            </a:pPr>
            <a:r>
              <a:rPr lang="en-GB" sz="2400" dirty="0" smtClean="0"/>
              <a:t>2 meetings with touristic actors (hosting) have been held, a third is planned in April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GB" sz="2400" dirty="0" smtClean="0"/>
              <a:t>	Goal : raising awareness of owners on energy efficiency in their building / </a:t>
            </a:r>
            <a:r>
              <a:rPr lang="en-GB" sz="2400" dirty="0"/>
              <a:t>	</a:t>
            </a:r>
            <a:r>
              <a:rPr lang="en-GB" sz="2400" dirty="0" smtClean="0"/>
              <a:t>presentation of energy audits done on 12 buildings (hotels, B&amp;B, holiday 	residences) / accompany them in renovation works and financing search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13DE58-053F-4E80-B0FD-CC03C64B84CE}" type="datetime1">
              <a:rPr lang="fr-FR" smtClean="0"/>
              <a:pPr>
                <a:defRPr/>
              </a:pPr>
              <a:t>06/09/2012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Alpweek</a:t>
            </a:r>
            <a:r>
              <a:rPr lang="fr-FR" dirty="0" smtClean="0"/>
              <a:t> </a:t>
            </a:r>
            <a:r>
              <a:rPr lang="fr-FR" dirty="0" err="1" smtClean="0"/>
              <a:t>Poschiavo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62CF6-98C0-46FF-846E-DAAD9937592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387</Words>
  <Application>Microsoft Office PowerPoint</Application>
  <PresentationFormat>Affichage à l'écran (4:3)</PresentationFormat>
  <Paragraphs>88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ALPSTAR</vt:lpstr>
      <vt:lpstr>Workpackages</vt:lpstr>
      <vt:lpstr>Pilot regions - thematic working fields</vt:lpstr>
      <vt:lpstr>Diapositive 4</vt:lpstr>
      <vt:lpstr>Bolzano: New City Quarter CasaNova</vt:lpstr>
      <vt:lpstr>ALPSTAR   CIPRA Fr - Pilot Regions 1: PNRQ 2: Pays SUD</vt:lpstr>
      <vt:lpstr>PNRQ</vt:lpstr>
      <vt:lpstr>Actions in PNRQ</vt:lpstr>
      <vt:lpstr>Actions in PNRQ</vt:lpstr>
      <vt:lpstr>Pays SUD</vt:lpstr>
      <vt:lpstr>Pays SUD</vt:lpstr>
      <vt:lpstr>Online best practice data base</vt:lpstr>
      <vt:lpstr>Partnership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CIPRA_MarieLyne</dc:creator>
  <cp:lastModifiedBy>Cipra France</cp:lastModifiedBy>
  <cp:revision>139</cp:revision>
  <dcterms:created xsi:type="dcterms:W3CDTF">2012-03-12T16:55:35Z</dcterms:created>
  <dcterms:modified xsi:type="dcterms:W3CDTF">2012-09-06T08:36:40Z</dcterms:modified>
</cp:coreProperties>
</file>