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57" r:id="rId3"/>
    <p:sldId id="258" r:id="rId4"/>
    <p:sldId id="259" r:id="rId5"/>
    <p:sldId id="291" r:id="rId6"/>
    <p:sldId id="273" r:id="rId7"/>
    <p:sldId id="274" r:id="rId8"/>
    <p:sldId id="275" r:id="rId9"/>
    <p:sldId id="277" r:id="rId10"/>
    <p:sldId id="283" r:id="rId11"/>
    <p:sldId id="278" r:id="rId12"/>
    <p:sldId id="279" r:id="rId13"/>
    <p:sldId id="280" r:id="rId14"/>
    <p:sldId id="281" r:id="rId15"/>
    <p:sldId id="282" r:id="rId16"/>
    <p:sldId id="286" r:id="rId17"/>
    <p:sldId id="292" r:id="rId18"/>
    <p:sldId id="284" r:id="rId19"/>
    <p:sldId id="288" r:id="rId20"/>
    <p:sldId id="289" r:id="rId21"/>
    <p:sldId id="260" r:id="rId22"/>
    <p:sldId id="261" r:id="rId23"/>
    <p:sldId id="262" r:id="rId24"/>
    <p:sldId id="263" r:id="rId25"/>
    <p:sldId id="264" r:id="rId26"/>
    <p:sldId id="270" r:id="rId27"/>
    <p:sldId id="271" r:id="rId28"/>
    <p:sldId id="272" r:id="rId29"/>
    <p:sldId id="285" r:id="rId30"/>
    <p:sldId id="297" r:id="rId31"/>
    <p:sldId id="300" r:id="rId32"/>
    <p:sldId id="293" r:id="rId33"/>
    <p:sldId id="294" r:id="rId34"/>
    <p:sldId id="295" r:id="rId35"/>
    <p:sldId id="265" r:id="rId36"/>
    <p:sldId id="266" r:id="rId37"/>
    <p:sldId id="267" r:id="rId38"/>
    <p:sldId id="268" r:id="rId39"/>
    <p:sldId id="269" r:id="rId40"/>
    <p:sldId id="287" r:id="rId41"/>
    <p:sldId id="296" r:id="rId42"/>
    <p:sldId id="298" r:id="rId43"/>
    <p:sldId id="299" r:id="rId44"/>
    <p:sldId id="290" r:id="rId45"/>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81020" autoAdjust="0"/>
  </p:normalViewPr>
  <p:slideViewPr>
    <p:cSldViewPr snapToGrid="0" snapToObjects="1">
      <p:cViewPr varScale="1">
        <p:scale>
          <a:sx n="98" d="100"/>
          <a:sy n="98" d="100"/>
        </p:scale>
        <p:origin x="2480" y="184"/>
      </p:cViewPr>
      <p:guideLst>
        <p:guide orient="horz" pos="2160"/>
        <p:guide pos="2880"/>
      </p:guideLst>
    </p:cSldViewPr>
  </p:slideViewPr>
  <p:outlineViewPr>
    <p:cViewPr>
      <p:scale>
        <a:sx n="33" d="100"/>
        <a:sy n="33" d="100"/>
      </p:scale>
      <p:origin x="0" y="136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AE3BDC-8F4D-FF45-8DA1-3A6BBDFCE5B2}" type="datetimeFigureOut">
              <a:rPr lang="de-DE" smtClean="0"/>
              <a:pPr/>
              <a:t>22.11.22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3D7AF8-B90C-2F4F-8ED9-A6DBCB348BFD}"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a:solidFill>
                  <a:schemeClr val="tx1"/>
                </a:solidFill>
                <a:latin typeface="+mn-lt"/>
                <a:ea typeface="+mn-ea"/>
                <a:cs typeface="+mn-cs"/>
              </a:rPr>
              <a:t>Schöne Gemeinde in </a:t>
            </a:r>
            <a:r>
              <a:rPr lang="de-DE" sz="1200" kern="1200" dirty="0" err="1">
                <a:solidFill>
                  <a:schemeClr val="tx1"/>
                </a:solidFill>
                <a:latin typeface="+mn-lt"/>
                <a:ea typeface="+mn-ea"/>
                <a:cs typeface="+mn-cs"/>
              </a:rPr>
              <a:t>Vbg</a:t>
            </a:r>
            <a:r>
              <a:rPr lang="de-DE" sz="1200" kern="1200" dirty="0">
                <a:solidFill>
                  <a:schemeClr val="tx1"/>
                </a:solidFill>
                <a:latin typeface="+mn-lt"/>
                <a:ea typeface="+mn-ea"/>
                <a:cs typeface="+mn-cs"/>
              </a:rPr>
              <a:t>. mit über 8545 Einwohner.</a:t>
            </a:r>
          </a:p>
          <a:p>
            <a:r>
              <a:rPr lang="de-DE" sz="1200" kern="1200" dirty="0">
                <a:solidFill>
                  <a:schemeClr val="tx1"/>
                </a:solidFill>
                <a:latin typeface="+mn-lt"/>
                <a:ea typeface="+mn-ea"/>
                <a:cs typeface="+mn-cs"/>
              </a:rPr>
              <a:t> </a:t>
            </a:r>
          </a:p>
          <a:p>
            <a:r>
              <a:rPr lang="de-DE" sz="1200" b="1" kern="1200" dirty="0">
                <a:solidFill>
                  <a:schemeClr val="tx1"/>
                </a:solidFill>
                <a:latin typeface="+mn-lt"/>
                <a:ea typeface="+mn-ea"/>
                <a:cs typeface="+mn-cs"/>
              </a:rPr>
              <a:t> </a:t>
            </a:r>
            <a:endParaRPr lang="de-DE" sz="1200" kern="1200" dirty="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823D7AF8-B90C-2F4F-8ED9-A6DBCB348BFD}"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2 Professoren </a:t>
            </a:r>
          </a:p>
        </p:txBody>
      </p:sp>
      <p:sp>
        <p:nvSpPr>
          <p:cNvPr id="4" name="Foliennummernplatzhalter 3"/>
          <p:cNvSpPr>
            <a:spLocks noGrp="1"/>
          </p:cNvSpPr>
          <p:nvPr>
            <p:ph type="sldNum" sz="quarter" idx="10"/>
          </p:nvPr>
        </p:nvSpPr>
        <p:spPr/>
        <p:txBody>
          <a:bodyPr/>
          <a:lstStyle/>
          <a:p>
            <a:fld id="{823D7AF8-B90C-2F4F-8ED9-A6DBCB348BFD}" type="slidenum">
              <a:rPr lang="de-DE" smtClean="0"/>
              <a:pPr/>
              <a:t>15</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Ausschnitt der Werkstücke – es gibt keine Drechsler mehr – bei Kindern sehr beliebt </a:t>
            </a:r>
          </a:p>
        </p:txBody>
      </p:sp>
      <p:sp>
        <p:nvSpPr>
          <p:cNvPr id="4" name="Foliennummernplatzhalter 3"/>
          <p:cNvSpPr>
            <a:spLocks noGrp="1"/>
          </p:cNvSpPr>
          <p:nvPr>
            <p:ph type="sldNum" sz="quarter" idx="10"/>
          </p:nvPr>
        </p:nvSpPr>
        <p:spPr/>
        <p:txBody>
          <a:bodyPr/>
          <a:lstStyle/>
          <a:p>
            <a:fld id="{823D7AF8-B90C-2F4F-8ED9-A6DBCB348BFD}" type="slidenum">
              <a:rPr lang="de-DE" smtClean="0"/>
              <a:pPr/>
              <a:t>16</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Nicht nur die Kinder sondern auch die Eltern sind begeistert und überrascht was bei uns mit einfachen Methoden gefertigt wird</a:t>
            </a:r>
          </a:p>
        </p:txBody>
      </p:sp>
      <p:sp>
        <p:nvSpPr>
          <p:cNvPr id="4" name="Foliennummernplatzhalter 3"/>
          <p:cNvSpPr>
            <a:spLocks noGrp="1"/>
          </p:cNvSpPr>
          <p:nvPr>
            <p:ph type="sldNum" sz="quarter" idx="10"/>
          </p:nvPr>
        </p:nvSpPr>
        <p:spPr/>
        <p:txBody>
          <a:bodyPr/>
          <a:lstStyle/>
          <a:p>
            <a:fld id="{823D7AF8-B90C-2F4F-8ED9-A6DBCB348BFD}" type="slidenum">
              <a:rPr lang="de-DE" smtClean="0"/>
              <a:pPr/>
              <a:t>18</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23D7AF8-B90C-2F4F-8ED9-A6DBCB348BFD}" type="slidenum">
              <a:rPr lang="de-DE" smtClean="0"/>
              <a:pPr/>
              <a:t>20</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Die Handwerkerschule Wolfurt richtet ihr Angebot an alle handwerklich interessierten 10- bis 15-jährigen Jugendlichen bzw. an Jugendliche aus der 1. bis 4. Klasse Mittelschule im Umkreis des Einzugsgebietes Wolfurt. Der Bedarf an Ausbildungsplätzen ist enorm. Es könnte eine </a:t>
            </a:r>
            <a:r>
              <a:rPr lang="de-DE" sz="1200" kern="1200" dirty="0" err="1">
                <a:solidFill>
                  <a:schemeClr val="tx1"/>
                </a:solidFill>
                <a:latin typeface="+mn-lt"/>
                <a:ea typeface="+mn-ea"/>
                <a:cs typeface="+mn-cs"/>
              </a:rPr>
              <a:t>vorarlbergweit</a:t>
            </a:r>
            <a:r>
              <a:rPr lang="de-DE" sz="1200" kern="1200" dirty="0">
                <a:solidFill>
                  <a:schemeClr val="tx1"/>
                </a:solidFill>
                <a:latin typeface="+mn-lt"/>
                <a:ea typeface="+mn-ea"/>
                <a:cs typeface="+mn-cs"/>
              </a:rPr>
              <a:t> tätige Schule installiert werden. Damit jede Familie (auch schlechter verdienende) die Möglichkeit hat, Kinder in die HWS zu schicken, werden keine Kosten berechnet.</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Materialien von Handwerkern und Handelsfirmen in Wolfurt erhalten wir ohne Berechnung. Wir haben eine neue Drechselmaschine von Fa. Haberkorn geschenkt bekommen </a:t>
            </a:r>
          </a:p>
          <a:p>
            <a:endParaRPr lang="de-DE" dirty="0"/>
          </a:p>
        </p:txBody>
      </p:sp>
      <p:sp>
        <p:nvSpPr>
          <p:cNvPr id="4" name="Foliennummernplatzhalter 3"/>
          <p:cNvSpPr>
            <a:spLocks noGrp="1"/>
          </p:cNvSpPr>
          <p:nvPr>
            <p:ph type="sldNum" sz="quarter" idx="10"/>
          </p:nvPr>
        </p:nvSpPr>
        <p:spPr/>
        <p:txBody>
          <a:bodyPr/>
          <a:lstStyle/>
          <a:p>
            <a:fld id="{823D7AF8-B90C-2F4F-8ED9-A6DBCB348BFD}" type="slidenum">
              <a:rPr lang="de-DE" smtClean="0"/>
              <a:pPr/>
              <a:t>21</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latin typeface="+mn-lt"/>
                <a:ea typeface="+mn-ea"/>
                <a:cs typeface="+mn-cs"/>
              </a:rPr>
              <a:t>Stolpersteine</a:t>
            </a:r>
            <a:r>
              <a:rPr lang="de-DE" sz="1200" kern="1200" dirty="0">
                <a:solidFill>
                  <a:schemeClr val="tx1"/>
                </a:solidFill>
                <a:latin typeface="+mn-lt"/>
                <a:ea typeface="+mn-ea"/>
                <a:cs typeface="+mn-cs"/>
              </a:rPr>
              <a:t> könnten sein: Handwerker-Seniorenmangel, Abbruch der Unterstützungen  (Kontakte im Netzwerk pflegen), Abbruch der Kommunikation zwischen „Jung und Alt“.  </a:t>
            </a:r>
          </a:p>
          <a:p>
            <a:endParaRPr lang="de-DE" dirty="0"/>
          </a:p>
        </p:txBody>
      </p:sp>
      <p:sp>
        <p:nvSpPr>
          <p:cNvPr id="4" name="Foliennummernplatzhalter 3"/>
          <p:cNvSpPr>
            <a:spLocks noGrp="1"/>
          </p:cNvSpPr>
          <p:nvPr>
            <p:ph type="sldNum" sz="quarter" idx="10"/>
          </p:nvPr>
        </p:nvSpPr>
        <p:spPr/>
        <p:txBody>
          <a:bodyPr/>
          <a:lstStyle/>
          <a:p>
            <a:fld id="{823D7AF8-B90C-2F4F-8ED9-A6DBCB348BFD}" type="slidenum">
              <a:rPr lang="de-DE" smtClean="0"/>
              <a:pPr/>
              <a:t>22</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Die Vorarlberger Mittelschule Wolfurt stellt der Handwerkerschule Wolfurt die Werkräumlichkeiten zur Verfügung. Diese werden mit Materialien und Werkzeug von der Gemeinde, von Sponsoren bzw. beteiligten Handwerksfirmen aufgerüstet, um ideale Rahmenbedingungen bieten zu können. Damit jede Familie (auch schlechter verdienende) die Möglichkeit hat, Kinder in die HWS zu schicken, werden keine Kosten berechnet.</a:t>
            </a:r>
          </a:p>
          <a:p>
            <a:endParaRPr lang="de-DE" dirty="0"/>
          </a:p>
          <a:p>
            <a:r>
              <a:rPr lang="de-DE" dirty="0"/>
              <a:t>Unterstützung Gemeinde und Mittelschule – ohne die beiden geht es nicht.</a:t>
            </a:r>
          </a:p>
          <a:p>
            <a:r>
              <a:rPr lang="de-DE" dirty="0"/>
              <a:t>Wir haben eigene Werkzeugschränke die mit neuen Werkzeugen bestückt wurden. </a:t>
            </a:r>
          </a:p>
        </p:txBody>
      </p:sp>
      <p:sp>
        <p:nvSpPr>
          <p:cNvPr id="4" name="Foliennummernplatzhalter 3"/>
          <p:cNvSpPr>
            <a:spLocks noGrp="1"/>
          </p:cNvSpPr>
          <p:nvPr>
            <p:ph type="sldNum" sz="quarter" idx="10"/>
          </p:nvPr>
        </p:nvSpPr>
        <p:spPr/>
        <p:txBody>
          <a:bodyPr/>
          <a:lstStyle/>
          <a:p>
            <a:fld id="{823D7AF8-B90C-2F4F-8ED9-A6DBCB348BFD}" type="slidenum">
              <a:rPr lang="de-DE" smtClean="0"/>
              <a:pPr/>
              <a:t>23</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Die Handwerkerschule Wolfurt dauert jeweils ein Schulsemester (Halbjahr) lang. 2 x im Monat von 14:00 Uhr bis ca. 17:00 Uhr finden die Einheiten der Handwerkerschule statt  </a:t>
            </a:r>
          </a:p>
          <a:p>
            <a:endParaRPr lang="de-DE" dirty="0"/>
          </a:p>
        </p:txBody>
      </p:sp>
      <p:sp>
        <p:nvSpPr>
          <p:cNvPr id="4" name="Foliennummernplatzhalter 3"/>
          <p:cNvSpPr>
            <a:spLocks noGrp="1"/>
          </p:cNvSpPr>
          <p:nvPr>
            <p:ph type="sldNum" sz="quarter" idx="10"/>
          </p:nvPr>
        </p:nvSpPr>
        <p:spPr/>
        <p:txBody>
          <a:bodyPr/>
          <a:lstStyle/>
          <a:p>
            <a:fld id="{823D7AF8-B90C-2F4F-8ED9-A6DBCB348BFD}" type="slidenum">
              <a:rPr lang="de-DE" smtClean="0"/>
              <a:pPr/>
              <a:t>24</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latin typeface="+mn-lt"/>
                <a:ea typeface="+mn-ea"/>
                <a:cs typeface="+mn-cs"/>
              </a:rPr>
              <a:t>Abschluss:</a:t>
            </a:r>
            <a:r>
              <a:rPr lang="de-DE" sz="1200" kern="1200" dirty="0">
                <a:solidFill>
                  <a:schemeClr val="tx1"/>
                </a:solidFill>
                <a:latin typeface="+mn-lt"/>
                <a:ea typeface="+mn-ea"/>
                <a:cs typeface="+mn-cs"/>
              </a:rPr>
              <a:t> Im Rahmen einer feierlichen Abschlussveranstaltung erhalten alle Teilnehmer ein Zertifikat der Handwerkerschule. Kann beim Schnuppern bzw. bei der Suche nach einer Lehrstelle vorgelegt werden.</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Am Nachmittag vor der Verleihung wird in den Betrieben (Installationstechnik, Tischlerei, Dachdecker) mit den Junghandwerkern und den Meistern samt Lehrlingen  gewerkt.</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Als Dankeschön werden die Senioren mit einem  Abendessen bedacht. </a:t>
            </a:r>
          </a:p>
          <a:p>
            <a:endParaRPr lang="de-DE" dirty="0"/>
          </a:p>
        </p:txBody>
      </p:sp>
      <p:sp>
        <p:nvSpPr>
          <p:cNvPr id="4" name="Foliennummernplatzhalter 3"/>
          <p:cNvSpPr>
            <a:spLocks noGrp="1"/>
          </p:cNvSpPr>
          <p:nvPr>
            <p:ph type="sldNum" sz="quarter" idx="10"/>
          </p:nvPr>
        </p:nvSpPr>
        <p:spPr/>
        <p:txBody>
          <a:bodyPr/>
          <a:lstStyle/>
          <a:p>
            <a:fld id="{823D7AF8-B90C-2F4F-8ED9-A6DBCB348BFD}" type="slidenum">
              <a:rPr lang="de-DE" smtClean="0"/>
              <a:pPr/>
              <a:t>25</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Teamarbeit</a:t>
            </a:r>
          </a:p>
        </p:txBody>
      </p:sp>
      <p:sp>
        <p:nvSpPr>
          <p:cNvPr id="4" name="Foliennummernplatzhalter 3"/>
          <p:cNvSpPr>
            <a:spLocks noGrp="1"/>
          </p:cNvSpPr>
          <p:nvPr>
            <p:ph type="sldNum" sz="quarter" idx="10"/>
          </p:nvPr>
        </p:nvSpPr>
        <p:spPr/>
        <p:txBody>
          <a:bodyPr/>
          <a:lstStyle/>
          <a:p>
            <a:fld id="{823D7AF8-B90C-2F4F-8ED9-A6DBCB348BFD}" type="slidenum">
              <a:rPr lang="de-DE" smtClean="0"/>
              <a:pPr/>
              <a:t>31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a:solidFill>
                  <a:schemeClr val="tx1"/>
                </a:solidFill>
                <a:latin typeface="+mn-lt"/>
                <a:ea typeface="+mn-ea"/>
                <a:cs typeface="+mn-cs"/>
              </a:rPr>
              <a:t>Als Unternehmer, Lehrlingsausbildner, viele Jahre IM und BIMST, Begleiter vieler Projekte mit Lehrlingen, habe ich eine große Anzahl von Jugendlichen kennengelernt und auch von deren Bedürfnissen erfahren.  </a:t>
            </a:r>
          </a:p>
          <a:p>
            <a:r>
              <a:rPr lang="de-DE" sz="1200" kern="1200" dirty="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Frühzeitiges Reagieren ist nötig ca. 30 % der Jugendlichen sind nicht mehr ausbildungsfähig. SMS – 1200/Monat, </a:t>
            </a:r>
            <a:r>
              <a:rPr lang="de-DE" sz="1200" kern="1200" dirty="0" err="1">
                <a:solidFill>
                  <a:schemeClr val="tx1"/>
                </a:solidFill>
                <a:latin typeface="+mn-lt"/>
                <a:ea typeface="+mn-ea"/>
                <a:cs typeface="+mn-cs"/>
              </a:rPr>
              <a:t>Facebook</a:t>
            </a:r>
            <a:r>
              <a:rPr lang="de-DE" sz="1200" kern="1200" dirty="0">
                <a:solidFill>
                  <a:schemeClr val="tx1"/>
                </a:solidFill>
                <a:latin typeface="+mn-lt"/>
                <a:ea typeface="+mn-ea"/>
                <a:cs typeface="+mn-cs"/>
              </a:rPr>
              <a:t>, EDV-Spiele – teilweise bereits Sucht</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latin typeface="+mn-lt"/>
                <a:ea typeface="+mn-ea"/>
                <a:cs typeface="+mn-cs"/>
              </a:rPr>
              <a:t>Unter fachlicher und pädagogischer Anleitung von Handwerkern, Kennern des Fachs und Mentoren erlernen Schüler unterschiedlichste Kenntnisse und Handfertigkeiten. Das „Erlebnis Handwerk“ soll dabei im Vordergrund stehen.</a:t>
            </a:r>
            <a:endParaRPr lang="de-DE" sz="1200" kern="1200" dirty="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823D7AF8-B90C-2F4F-8ED9-A6DBCB348BFD}"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a:t>Witschaftskammerpräsident</a:t>
            </a:r>
            <a:r>
              <a:rPr lang="de-DE" dirty="0"/>
              <a:t> war begeistert</a:t>
            </a:r>
          </a:p>
        </p:txBody>
      </p:sp>
      <p:sp>
        <p:nvSpPr>
          <p:cNvPr id="4" name="Foliennummernplatzhalter 3"/>
          <p:cNvSpPr>
            <a:spLocks noGrp="1"/>
          </p:cNvSpPr>
          <p:nvPr>
            <p:ph type="sldNum" sz="quarter" idx="10"/>
          </p:nvPr>
        </p:nvSpPr>
        <p:spPr/>
        <p:txBody>
          <a:bodyPr/>
          <a:lstStyle/>
          <a:p>
            <a:fld id="{823D7AF8-B90C-2F4F-8ED9-A6DBCB348BFD}" type="slidenum">
              <a:rPr lang="de-DE" smtClean="0"/>
              <a:pPr/>
              <a:t>34</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a:solidFill>
                  <a:schemeClr val="tx1"/>
                </a:solidFill>
                <a:latin typeface="+mn-lt"/>
                <a:ea typeface="+mn-ea"/>
                <a:cs typeface="+mn-cs"/>
              </a:rPr>
              <a:t>Es gilt auf jeden Fall weiterzumachen, das Projekt genau zu beobachten und falls nötig, Verbesserungen vorzunehmen sowie Verbindungen zwischen Eltern, Jugend, Schule, HWS und Betrieben (Schnupperzeiten) herzustellen. Jugendliche sollten die Möglichkeit haben, Handwerk zu probieren und zu testen. Das beugt in Zukunft Facharbeitermangel vor und sichert Wohlstand. </a:t>
            </a:r>
          </a:p>
          <a:p>
            <a:r>
              <a:rPr lang="de-DE" sz="1200" kern="1200" dirty="0">
                <a:solidFill>
                  <a:schemeClr val="tx1"/>
                </a:solidFill>
                <a:latin typeface="+mn-lt"/>
                <a:ea typeface="+mn-ea"/>
                <a:cs typeface="+mn-cs"/>
              </a:rPr>
              <a:t> </a:t>
            </a:r>
          </a:p>
          <a:p>
            <a:r>
              <a:rPr lang="de-DE" sz="1200" b="1" kern="1200" dirty="0">
                <a:solidFill>
                  <a:schemeClr val="tx1"/>
                </a:solidFill>
                <a:latin typeface="+mn-lt"/>
                <a:ea typeface="+mn-ea"/>
                <a:cs typeface="+mn-cs"/>
              </a:rPr>
              <a:t>Über die Handwerkerschule zum Lehrberuf ist eines der Ziele. </a:t>
            </a:r>
          </a:p>
          <a:p>
            <a:r>
              <a:rPr lang="de-DE" sz="1200" kern="1200" dirty="0">
                <a:solidFill>
                  <a:schemeClr val="tx1"/>
                </a:solidFill>
                <a:latin typeface="+mn-lt"/>
                <a:ea typeface="+mn-ea"/>
                <a:cs typeface="+mn-cs"/>
              </a:rPr>
              <a:t> </a:t>
            </a:r>
          </a:p>
          <a:p>
            <a:r>
              <a:rPr lang="de-DE" sz="1200" kern="1200" dirty="0">
                <a:solidFill>
                  <a:schemeClr val="tx1"/>
                </a:solidFill>
                <a:latin typeface="+mn-lt"/>
                <a:ea typeface="+mn-ea"/>
                <a:cs typeface="+mn-cs"/>
              </a:rPr>
              <a:t>Es ist angedacht, für Frauen (Müttern) einen Handwerkertag einzurichten. Eltern sollen erkennen, dass Handwerk goldenen Boden hat, um den Kindern beratend bei der Berufswahl zur Seite stehen zu können.</a:t>
            </a:r>
          </a:p>
          <a:p>
            <a:r>
              <a:rPr lang="de-DE" sz="1200" kern="1200" dirty="0">
                <a:solidFill>
                  <a:schemeClr val="tx1"/>
                </a:solidFill>
                <a:latin typeface="+mn-lt"/>
                <a:ea typeface="+mn-ea"/>
                <a:cs typeface="+mn-cs"/>
              </a:rPr>
              <a:t> </a:t>
            </a:r>
          </a:p>
          <a:p>
            <a:r>
              <a:rPr lang="de-DE" sz="1200" kern="1200" dirty="0">
                <a:solidFill>
                  <a:schemeClr val="tx1"/>
                </a:solidFill>
                <a:latin typeface="+mn-lt"/>
                <a:ea typeface="+mn-ea"/>
                <a:cs typeface="+mn-cs"/>
              </a:rPr>
              <a:t>Aufgrund der enormen Nachfrage für „handwerkliches Arbeiten“ wäre eine Ausbreitung des Projekts von Bedeutung. Nur bürokratische Studien erstellen ist sicher zu wenig. Das Problem bei der Wurzel anpacken bringt den gewünschten Erfolg.  </a:t>
            </a:r>
          </a:p>
          <a:p>
            <a:endParaRPr lang="de-DE" dirty="0"/>
          </a:p>
        </p:txBody>
      </p:sp>
      <p:sp>
        <p:nvSpPr>
          <p:cNvPr id="4" name="Foliennummernplatzhalter 3"/>
          <p:cNvSpPr>
            <a:spLocks noGrp="1"/>
          </p:cNvSpPr>
          <p:nvPr>
            <p:ph type="sldNum" sz="quarter" idx="10"/>
          </p:nvPr>
        </p:nvSpPr>
        <p:spPr/>
        <p:txBody>
          <a:bodyPr/>
          <a:lstStyle/>
          <a:p>
            <a:fld id="{823D7AF8-B90C-2F4F-8ED9-A6DBCB348BFD}" type="slidenum">
              <a:rPr lang="de-DE" smtClean="0"/>
              <a:pPr/>
              <a:t>35</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a:solidFill>
                  <a:schemeClr val="tx1"/>
                </a:solidFill>
                <a:latin typeface="+mn-lt"/>
                <a:ea typeface="+mn-ea"/>
                <a:cs typeface="+mn-cs"/>
              </a:rPr>
              <a:t>Aufgrund der enormen Begeisterung und dem Drang der Junghandwerker nach </a:t>
            </a:r>
            <a:r>
              <a:rPr lang="de-DE" sz="1200" b="1" kern="1200" dirty="0">
                <a:solidFill>
                  <a:schemeClr val="tx1"/>
                </a:solidFill>
                <a:latin typeface="+mn-lt"/>
                <a:ea typeface="+mn-ea"/>
                <a:cs typeface="+mn-cs"/>
              </a:rPr>
              <a:t>Mehr, </a:t>
            </a:r>
            <a:r>
              <a:rPr lang="de-DE" sz="1200" kern="1200" dirty="0">
                <a:solidFill>
                  <a:schemeClr val="tx1"/>
                </a:solidFill>
                <a:latin typeface="+mn-lt"/>
                <a:ea typeface="+mn-ea"/>
                <a:cs typeface="+mn-cs"/>
              </a:rPr>
              <a:t>habe ich ein Ferienprojekt entwickelt. Ein Haus bauen in Kleinformat – mit Wasser, Strom, Möbeln, Fenstern, Dach mit Solaranlage, Dachrinne, etc.</a:t>
            </a:r>
          </a:p>
          <a:p>
            <a:r>
              <a:rPr lang="de-DE" sz="1200" kern="1200" dirty="0">
                <a:solidFill>
                  <a:schemeClr val="tx1"/>
                </a:solidFill>
                <a:latin typeface="+mn-lt"/>
                <a:ea typeface="+mn-ea"/>
                <a:cs typeface="+mn-cs"/>
              </a:rPr>
              <a:t> </a:t>
            </a:r>
          </a:p>
          <a:p>
            <a:r>
              <a:rPr lang="de-DE" sz="1200" kern="1200" dirty="0">
                <a:solidFill>
                  <a:schemeClr val="tx1"/>
                </a:solidFill>
                <a:latin typeface="+mn-lt"/>
                <a:ea typeface="+mn-ea"/>
                <a:cs typeface="+mn-cs"/>
              </a:rPr>
              <a:t>Wir bauen in den Betrieben mit Chefs und Lehrlingen. Die Jugendlichen lernen neben dem Handwerk auch die Betriebsabläufe kennen. </a:t>
            </a:r>
          </a:p>
          <a:p>
            <a:r>
              <a:rPr lang="de-DE" sz="1200" kern="1200" dirty="0">
                <a:solidFill>
                  <a:schemeClr val="tx1"/>
                </a:solidFill>
                <a:latin typeface="+mn-lt"/>
                <a:ea typeface="+mn-ea"/>
                <a:cs typeface="+mn-cs"/>
              </a:rPr>
              <a:t> </a:t>
            </a:r>
          </a:p>
          <a:p>
            <a:r>
              <a:rPr lang="de-DE" sz="1200" kern="1200" dirty="0">
                <a:solidFill>
                  <a:schemeClr val="tx1"/>
                </a:solidFill>
                <a:latin typeface="+mn-lt"/>
                <a:ea typeface="+mn-ea"/>
                <a:cs typeface="+mn-cs"/>
              </a:rPr>
              <a:t>Am Herbstmarkt in Wolfurt wird das Haus versteigert. Das Geld wird in der HWS für neue Projekte verwendet.</a:t>
            </a:r>
          </a:p>
          <a:p>
            <a:r>
              <a:rPr lang="de-DE" sz="1200" kern="1200" dirty="0">
                <a:solidFill>
                  <a:schemeClr val="tx1"/>
                </a:solidFill>
                <a:latin typeface="+mn-lt"/>
                <a:ea typeface="+mn-ea"/>
                <a:cs typeface="+mn-cs"/>
              </a:rPr>
              <a:t> Der Wert des Hauses liegt bei € 7.000,--.     </a:t>
            </a:r>
          </a:p>
          <a:p>
            <a:r>
              <a:rPr lang="de-DE" sz="1200" kern="1200" dirty="0">
                <a:solidFill>
                  <a:schemeClr val="tx1"/>
                </a:solidFill>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fld id="{823D7AF8-B90C-2F4F-8ED9-A6DBCB348BFD}" type="slidenum">
              <a:rPr lang="de-DE" smtClean="0"/>
              <a:pPr/>
              <a:t>36</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Fensterbauteam</a:t>
            </a:r>
          </a:p>
        </p:txBody>
      </p:sp>
      <p:sp>
        <p:nvSpPr>
          <p:cNvPr id="4" name="Foliennummernplatzhalter 3"/>
          <p:cNvSpPr>
            <a:spLocks noGrp="1"/>
          </p:cNvSpPr>
          <p:nvPr>
            <p:ph type="sldNum" sz="quarter" idx="10"/>
          </p:nvPr>
        </p:nvSpPr>
        <p:spPr/>
        <p:txBody>
          <a:bodyPr/>
          <a:lstStyle/>
          <a:p>
            <a:fld id="{823D7AF8-B90C-2F4F-8ED9-A6DBCB348BFD}" type="slidenum">
              <a:rPr lang="de-DE" smtClean="0"/>
              <a:pPr/>
              <a:t>37</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Ein Bild das alles sagt – 70 Jahre Altersdifferenz</a:t>
            </a:r>
          </a:p>
        </p:txBody>
      </p:sp>
      <p:sp>
        <p:nvSpPr>
          <p:cNvPr id="4" name="Foliennummernplatzhalter 3"/>
          <p:cNvSpPr>
            <a:spLocks noGrp="1"/>
          </p:cNvSpPr>
          <p:nvPr>
            <p:ph type="sldNum" sz="quarter" idx="10"/>
          </p:nvPr>
        </p:nvSpPr>
        <p:spPr/>
        <p:txBody>
          <a:bodyPr/>
          <a:lstStyle/>
          <a:p>
            <a:fld id="{823D7AF8-B90C-2F4F-8ED9-A6DBCB348BFD}" type="slidenum">
              <a:rPr lang="de-DE" smtClean="0"/>
              <a:pPr/>
              <a:t>41</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Freude und Spaß - Zertifikatverleihung</a:t>
            </a:r>
          </a:p>
        </p:txBody>
      </p:sp>
      <p:sp>
        <p:nvSpPr>
          <p:cNvPr id="4" name="Foliennummernplatzhalter 3"/>
          <p:cNvSpPr>
            <a:spLocks noGrp="1"/>
          </p:cNvSpPr>
          <p:nvPr>
            <p:ph type="sldNum" sz="quarter" idx="10"/>
          </p:nvPr>
        </p:nvSpPr>
        <p:spPr/>
        <p:txBody>
          <a:bodyPr/>
          <a:lstStyle/>
          <a:p>
            <a:fld id="{823D7AF8-B90C-2F4F-8ED9-A6DBCB348BFD}" type="slidenum">
              <a:rPr lang="de-DE" smtClean="0"/>
              <a:pPr/>
              <a:t>42</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Freude für Jung und Alt</a:t>
            </a:r>
          </a:p>
        </p:txBody>
      </p:sp>
      <p:sp>
        <p:nvSpPr>
          <p:cNvPr id="4" name="Foliennummernplatzhalter 3"/>
          <p:cNvSpPr>
            <a:spLocks noGrp="1"/>
          </p:cNvSpPr>
          <p:nvPr>
            <p:ph type="sldNum" sz="quarter" idx="10"/>
          </p:nvPr>
        </p:nvSpPr>
        <p:spPr/>
        <p:txBody>
          <a:bodyPr/>
          <a:lstStyle/>
          <a:p>
            <a:fld id="{823D7AF8-B90C-2F4F-8ED9-A6DBCB348BFD}" type="slidenum">
              <a:rPr lang="de-DE" smtClean="0"/>
              <a:pPr/>
              <a:t>43</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b="1" kern="1200" dirty="0">
                <a:solidFill>
                  <a:schemeClr val="tx1"/>
                </a:solidFill>
                <a:latin typeface="+mn-lt"/>
                <a:ea typeface="+mn-ea"/>
                <a:cs typeface="+mn-cs"/>
              </a:rPr>
              <a:t>2. Varianten „Hänschen klein... – loslassen – Berufswahl diskutieren! </a:t>
            </a:r>
            <a:endParaRPr lang="de-DE" sz="1200" kern="1200" dirty="0">
              <a:solidFill>
                <a:schemeClr val="tx1"/>
              </a:solidFill>
              <a:latin typeface="+mn-lt"/>
              <a:ea typeface="+mn-ea"/>
              <a:cs typeface="+mn-cs"/>
            </a:endParaRPr>
          </a:p>
          <a:p>
            <a:r>
              <a:rPr lang="de-DE" sz="1200" kern="1200" dirty="0">
                <a:solidFill>
                  <a:schemeClr val="tx1"/>
                </a:solidFill>
                <a:latin typeface="+mn-lt"/>
                <a:ea typeface="+mn-ea"/>
                <a:cs typeface="+mn-cs"/>
              </a:rPr>
              <a:t>Hänschen klein, ging allein in die weite Welt hinein..... aber Mutter weinet sehr, hat ja nun kein Hänschen mehr. Da besinnt sch das Kind, läuft nach Haus geschwind.</a:t>
            </a:r>
          </a:p>
          <a:p>
            <a:r>
              <a:rPr lang="de-DE" sz="1200" kern="1200" dirty="0">
                <a:solidFill>
                  <a:schemeClr val="tx1"/>
                </a:solidFill>
                <a:latin typeface="+mn-lt"/>
                <a:ea typeface="+mn-ea"/>
                <a:cs typeface="+mn-cs"/>
              </a:rPr>
              <a:t> </a:t>
            </a:r>
          </a:p>
          <a:p>
            <a:r>
              <a:rPr lang="de-DE" sz="1200" kern="1200" dirty="0">
                <a:solidFill>
                  <a:schemeClr val="tx1"/>
                </a:solidFill>
                <a:latin typeface="+mn-lt"/>
                <a:ea typeface="+mn-ea"/>
                <a:cs typeface="+mn-cs"/>
              </a:rPr>
              <a:t>Hänschen klein, ging allein....   wünsch Dir Glück, komm bald zurück.... Jugend kann mitentscheiden</a:t>
            </a:r>
          </a:p>
          <a:p>
            <a:endParaRPr lang="de-DE" sz="1200" kern="1200" dirty="0">
              <a:solidFill>
                <a:schemeClr val="tx1"/>
              </a:solidFill>
              <a:latin typeface="+mn-lt"/>
              <a:ea typeface="+mn-ea"/>
              <a:cs typeface="+mn-cs"/>
            </a:endParaRPr>
          </a:p>
          <a:p>
            <a:r>
              <a:rPr lang="de-DE" sz="1200" kern="1200" dirty="0">
                <a:solidFill>
                  <a:schemeClr val="tx1"/>
                </a:solidFill>
                <a:latin typeface="+mn-lt"/>
                <a:ea typeface="+mn-ea"/>
                <a:cs typeface="+mn-cs"/>
              </a:rPr>
              <a:t>Wünschen sie dem Kind Glück, aber machen sie kein schlechtes Gewissen!</a:t>
            </a:r>
          </a:p>
          <a:p>
            <a:r>
              <a:rPr lang="de-DE" sz="1200" kern="1200" dirty="0">
                <a:solidFill>
                  <a:schemeClr val="tx1"/>
                </a:solidFill>
                <a:latin typeface="+mn-lt"/>
                <a:ea typeface="+mn-ea"/>
                <a:cs typeface="+mn-cs"/>
              </a:rPr>
              <a:t> </a:t>
            </a:r>
          </a:p>
        </p:txBody>
      </p:sp>
      <p:sp>
        <p:nvSpPr>
          <p:cNvPr id="4" name="Foliennummernplatzhalter 3"/>
          <p:cNvSpPr>
            <a:spLocks noGrp="1"/>
          </p:cNvSpPr>
          <p:nvPr>
            <p:ph type="sldNum" sz="quarter" idx="10"/>
          </p:nvPr>
        </p:nvSpPr>
        <p:spPr/>
        <p:txBody>
          <a:bodyPr/>
          <a:lstStyle/>
          <a:p>
            <a:fld id="{823D7AF8-B90C-2F4F-8ED9-A6DBCB348BFD}" type="slidenum">
              <a:rPr lang="de-DE" smtClean="0"/>
              <a:pPr/>
              <a:t>44</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a:solidFill>
                  <a:schemeClr val="tx1"/>
                </a:solidFill>
                <a:latin typeface="+mn-lt"/>
                <a:ea typeface="+mn-ea"/>
                <a:cs typeface="+mn-cs"/>
              </a:rPr>
              <a:t>Heute ist unsere Gesellschaft mit einem Einbruch der sich im Ausbildungsalter befindlichen Jugendlichen konfrontiert – die Zukunft bringt weiterhin sinkende Geburtenraten mit sich.</a:t>
            </a:r>
          </a:p>
          <a:p>
            <a:r>
              <a:rPr lang="de-DE" sz="1200" kern="1200" dirty="0">
                <a:solidFill>
                  <a:schemeClr val="tx1"/>
                </a:solidFill>
                <a:latin typeface="+mn-lt"/>
                <a:ea typeface="+mn-ea"/>
                <a:cs typeface="+mn-cs"/>
              </a:rPr>
              <a:t> </a:t>
            </a:r>
          </a:p>
          <a:p>
            <a:r>
              <a:rPr lang="de-DE" sz="1200" kern="1200" dirty="0">
                <a:solidFill>
                  <a:schemeClr val="tx1"/>
                </a:solidFill>
                <a:latin typeface="+mn-lt"/>
                <a:ea typeface="+mn-ea"/>
                <a:cs typeface="+mn-cs"/>
              </a:rPr>
              <a:t>Als Spielwiese und Ersatz der väterlichen Werkstatt gelten oft PC, </a:t>
            </a:r>
            <a:r>
              <a:rPr lang="de-DE" sz="1200" kern="1200" dirty="0" err="1">
                <a:solidFill>
                  <a:schemeClr val="tx1"/>
                </a:solidFill>
                <a:latin typeface="+mn-lt"/>
                <a:ea typeface="+mn-ea"/>
                <a:cs typeface="+mn-cs"/>
              </a:rPr>
              <a:t>Playstation</a:t>
            </a:r>
            <a:r>
              <a:rPr lang="de-DE" sz="1200" kern="1200" dirty="0">
                <a:solidFill>
                  <a:schemeClr val="tx1"/>
                </a:solidFill>
                <a:latin typeface="+mn-lt"/>
                <a:ea typeface="+mn-ea"/>
                <a:cs typeface="+mn-cs"/>
              </a:rPr>
              <a:t>, </a:t>
            </a:r>
            <a:r>
              <a:rPr lang="de-DE" sz="1200" kern="1200" dirty="0" err="1">
                <a:solidFill>
                  <a:schemeClr val="tx1"/>
                </a:solidFill>
                <a:latin typeface="+mn-lt"/>
                <a:ea typeface="+mn-ea"/>
                <a:cs typeface="+mn-cs"/>
              </a:rPr>
              <a:t>Facebook</a:t>
            </a:r>
            <a:r>
              <a:rPr lang="de-DE" sz="1200" kern="1200" dirty="0">
                <a:solidFill>
                  <a:schemeClr val="tx1"/>
                </a:solidFill>
                <a:latin typeface="+mn-lt"/>
                <a:ea typeface="+mn-ea"/>
                <a:cs typeface="+mn-cs"/>
              </a:rPr>
              <a:t> &amp; Co. „Das Erlebnis, etwas selbst mit Händen schaffen zu können, wird der Jugend – nicht zuletzt aufgrund dieser Umstände – nicht mehr ausreichend vermittelt. Es fehlt an praktischen Kenntnissen und Handfertigkeiten, welche als wesentlicher Bestandteil der Erziehung, ebenso wie die erfüllende „Beziehung zu einer Arbeit“, verloren gegangen sind. </a:t>
            </a:r>
          </a:p>
          <a:p>
            <a:endParaRPr lang="de-DE" dirty="0"/>
          </a:p>
        </p:txBody>
      </p:sp>
      <p:sp>
        <p:nvSpPr>
          <p:cNvPr id="4" name="Foliennummernplatzhalter 3"/>
          <p:cNvSpPr>
            <a:spLocks noGrp="1"/>
          </p:cNvSpPr>
          <p:nvPr>
            <p:ph type="sldNum" sz="quarter" idx="10"/>
          </p:nvPr>
        </p:nvSpPr>
        <p:spPr/>
        <p:txBody>
          <a:bodyPr/>
          <a:lstStyle/>
          <a:p>
            <a:fld id="{823D7AF8-B90C-2F4F-8ED9-A6DBCB348BFD}"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a:solidFill>
                  <a:schemeClr val="tx1"/>
                </a:solidFill>
                <a:latin typeface="+mn-lt"/>
                <a:ea typeface="+mn-ea"/>
                <a:cs typeface="+mn-cs"/>
              </a:rPr>
              <a:t>Wie bereits erwähnt, mit fachlicher sowie pädagogischer Anleitung von Handwerkern, Kennern des Fachs und Mentoren – teils aus der Seniorenbörse, teils aus Handwerksbetrieben – werden den „Junghandwerkern“ unterschiedlichste Kenntnisse und Handfertigkeiten angeboten“ (Projektinitiator Walter Eberle). An dem Projekt wirken die Gemeinde Wolfurt, die Seniorenbörse, die Mittelschule und </a:t>
            </a:r>
            <a:r>
              <a:rPr lang="de-DE" sz="1200" kern="1200" dirty="0" err="1">
                <a:solidFill>
                  <a:schemeClr val="tx1"/>
                </a:solidFill>
                <a:latin typeface="+mn-lt"/>
                <a:ea typeface="+mn-ea"/>
                <a:cs typeface="+mn-cs"/>
              </a:rPr>
              <a:t>Wolfurter</a:t>
            </a:r>
            <a:r>
              <a:rPr lang="de-DE" sz="1200" kern="1200" dirty="0">
                <a:solidFill>
                  <a:schemeClr val="tx1"/>
                </a:solidFill>
                <a:latin typeface="+mn-lt"/>
                <a:ea typeface="+mn-ea"/>
                <a:cs typeface="+mn-cs"/>
              </a:rPr>
              <a:t> Unternehmer mit. Unterstützung gibt es auch von der Wirtschaftskammer Vorarlberg</a:t>
            </a:r>
            <a:r>
              <a:rPr lang="de-DE" dirty="0"/>
              <a:t> </a:t>
            </a:r>
          </a:p>
          <a:p>
            <a:endParaRPr lang="de-DE" dirty="0"/>
          </a:p>
        </p:txBody>
      </p:sp>
      <p:sp>
        <p:nvSpPr>
          <p:cNvPr id="4" name="Foliennummernplatzhalter 3"/>
          <p:cNvSpPr>
            <a:spLocks noGrp="1"/>
          </p:cNvSpPr>
          <p:nvPr>
            <p:ph type="sldNum" sz="quarter" idx="10"/>
          </p:nvPr>
        </p:nvSpPr>
        <p:spPr/>
        <p:txBody>
          <a:bodyPr/>
          <a:lstStyle/>
          <a:p>
            <a:fld id="{823D7AF8-B90C-2F4F-8ED9-A6DBCB348BFD}"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sz="1200" kern="1200" dirty="0">
                <a:solidFill>
                  <a:schemeClr val="tx1"/>
                </a:solidFill>
                <a:latin typeface="+mn-lt"/>
                <a:ea typeface="+mn-ea"/>
                <a:cs typeface="+mn-cs"/>
              </a:rPr>
              <a:t>Aufblühen der Jugend und der Senioren – leuchtende Augen sind die Folge. Es ist hoch interessant zu beobachten, wie Jugendliche zwischen 10-15 Jahre mit Senioren (ältester ist 84 Jahre) „handwerken“, Freude entwickeln, sich gegenseitig motivieren sowie  Werkstücke besprechen und fertigen - egal, ob es sich dabei um eine Obstschale, einen Kerzenständer und eine Holzkugel drechseln, Nistplätze und Futterhäuschen bauen, einen Fahrradschlauch flicken, das Innenleben eines Motors kennenlernen, einen Metallwürfel herstellen oder Photovoltaik prüfen und erleben (Hubschrauber, Windrad, Flugzeug), handelt.</a:t>
            </a:r>
          </a:p>
          <a:p>
            <a:r>
              <a:rPr lang="de-DE" sz="1200" kern="1200" dirty="0">
                <a:solidFill>
                  <a:schemeClr val="tx1"/>
                </a:solidFill>
                <a:latin typeface="+mn-lt"/>
                <a:ea typeface="+mn-ea"/>
                <a:cs typeface="+mn-cs"/>
              </a:rPr>
              <a:t> </a:t>
            </a:r>
          </a:p>
          <a:p>
            <a:r>
              <a:rPr lang="de-DE" sz="1200" kern="1200" dirty="0">
                <a:solidFill>
                  <a:schemeClr val="tx1"/>
                </a:solidFill>
                <a:latin typeface="+mn-lt"/>
                <a:ea typeface="+mn-ea"/>
                <a:cs typeface="+mn-cs"/>
              </a:rPr>
              <a:t>Es soll eine neue Verknüpfung des handwerklichen </a:t>
            </a:r>
            <a:r>
              <a:rPr lang="de-DE" sz="1200" kern="1200" dirty="0" err="1">
                <a:solidFill>
                  <a:schemeClr val="tx1"/>
                </a:solidFill>
                <a:latin typeface="+mn-lt"/>
                <a:ea typeface="+mn-ea"/>
                <a:cs typeface="+mn-cs"/>
              </a:rPr>
              <a:t>Tuns</a:t>
            </a:r>
            <a:r>
              <a:rPr lang="de-DE" sz="1200" kern="1200" dirty="0">
                <a:solidFill>
                  <a:schemeClr val="tx1"/>
                </a:solidFill>
                <a:latin typeface="+mn-lt"/>
                <a:ea typeface="+mn-ea"/>
                <a:cs typeface="+mn-cs"/>
              </a:rPr>
              <a:t> und der Jugend entstehen, die sowohl den „Junghandwerkern“ als auch allen Beteiligten einen spürbaren Mehrwert bietet. Im Vordergrund stehen dabei die </a:t>
            </a:r>
            <a:r>
              <a:rPr lang="de-DE" sz="1200" b="1" kern="1200" dirty="0">
                <a:solidFill>
                  <a:schemeClr val="tx1"/>
                </a:solidFill>
                <a:latin typeface="+mn-lt"/>
                <a:ea typeface="+mn-ea"/>
                <a:cs typeface="+mn-cs"/>
              </a:rPr>
              <a:t>Freiwilligkeit und der Spaß</a:t>
            </a:r>
            <a:r>
              <a:rPr lang="de-DE" sz="1200" kern="1200" dirty="0">
                <a:solidFill>
                  <a:schemeClr val="tx1"/>
                </a:solidFill>
                <a:latin typeface="+mn-lt"/>
                <a:ea typeface="+mn-ea"/>
                <a:cs typeface="+mn-cs"/>
              </a:rPr>
              <a:t> sowie das Tätigwerden  in der Handwerkerschule nach eigenen Vorstellungen und Ideen. Entwicklungsfreiheit, kreatives Denken, unterschiedlichste Materialien und Aufgabenstellungen sollen diesen Eifer bei den Jugendlichen anregen. Letzten Endes sollen die  Beteiligten nicht nur tolle Arbeiten vollendet, neue Techniken erlernt und Freude am Handwerk entdeckt haben. Durch die enge Kooperation mit regionalen Handwerksbetrieben gilt es als Ziel, engagierten „Handwerksschülern“ einen erleichterten </a:t>
            </a:r>
            <a:r>
              <a:rPr lang="de-DE" sz="1200" b="1" kern="1200" dirty="0">
                <a:solidFill>
                  <a:schemeClr val="tx1"/>
                </a:solidFill>
                <a:latin typeface="+mn-lt"/>
                <a:ea typeface="+mn-ea"/>
                <a:cs typeface="+mn-cs"/>
              </a:rPr>
              <a:t>Einstieg ins Berufsleben</a:t>
            </a:r>
            <a:r>
              <a:rPr lang="de-DE" sz="1200" kern="1200" dirty="0">
                <a:solidFill>
                  <a:schemeClr val="tx1"/>
                </a:solidFill>
                <a:latin typeface="+mn-lt"/>
                <a:ea typeface="+mn-ea"/>
                <a:cs typeface="+mn-cs"/>
              </a:rPr>
              <a:t> zu bieten und sie auf dem Weg dorthin zu </a:t>
            </a:r>
            <a:r>
              <a:rPr lang="de-DE" sz="1200" b="1" kern="1200" dirty="0">
                <a:solidFill>
                  <a:schemeClr val="tx1"/>
                </a:solidFill>
                <a:latin typeface="+mn-lt"/>
                <a:ea typeface="+mn-ea"/>
                <a:cs typeface="+mn-cs"/>
              </a:rPr>
              <a:t>unterstützen</a:t>
            </a:r>
            <a:r>
              <a:rPr lang="de-DE" sz="1200" kern="1200" dirty="0">
                <a:solidFill>
                  <a:schemeClr val="tx1"/>
                </a:solidFill>
                <a:latin typeface="+mn-lt"/>
                <a:ea typeface="+mn-ea"/>
                <a:cs typeface="+mn-cs"/>
              </a:rPr>
              <a:t>.“ Auch das Thema „Hausverstand“ sollte nicht zu kurz kommen.</a:t>
            </a:r>
          </a:p>
          <a:p>
            <a:endParaRPr lang="de-DE" sz="1200" kern="1200" dirty="0">
              <a:solidFill>
                <a:schemeClr val="tx1"/>
              </a:solidFill>
              <a:latin typeface="+mn-lt"/>
              <a:ea typeface="+mn-ea"/>
              <a:cs typeface="+mn-cs"/>
            </a:endParaRPr>
          </a:p>
          <a:p>
            <a:r>
              <a:rPr lang="de-DE" sz="1200" kern="1200" dirty="0">
                <a:solidFill>
                  <a:schemeClr val="tx1"/>
                </a:solidFill>
                <a:latin typeface="+mn-lt"/>
                <a:ea typeface="+mn-ea"/>
                <a:cs typeface="+mn-cs"/>
              </a:rPr>
              <a:t>Erfolg bringt, wenn du etwas machst was du gerne tust. Wenn ihr das gerne macht, dann werdet ihr gut. Mit einem besonderen Einsatz könnt ihr die Besten werden. Das sollte vermittelt werden</a:t>
            </a:r>
            <a:endParaRPr lang="de-DE" dirty="0"/>
          </a:p>
        </p:txBody>
      </p:sp>
      <p:sp>
        <p:nvSpPr>
          <p:cNvPr id="4" name="Foliennummernplatzhalter 3"/>
          <p:cNvSpPr>
            <a:spLocks noGrp="1"/>
          </p:cNvSpPr>
          <p:nvPr>
            <p:ph type="sldNum" sz="quarter" idx="10"/>
          </p:nvPr>
        </p:nvSpPr>
        <p:spPr/>
        <p:txBody>
          <a:bodyPr/>
          <a:lstStyle/>
          <a:p>
            <a:fld id="{823D7AF8-B90C-2F4F-8ED9-A6DBCB348BFD}"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Freude</a:t>
            </a:r>
          </a:p>
        </p:txBody>
      </p:sp>
      <p:sp>
        <p:nvSpPr>
          <p:cNvPr id="4" name="Foliennummernplatzhalter 3"/>
          <p:cNvSpPr>
            <a:spLocks noGrp="1"/>
          </p:cNvSpPr>
          <p:nvPr>
            <p:ph type="sldNum" sz="quarter" idx="10"/>
          </p:nvPr>
        </p:nvSpPr>
        <p:spPr/>
        <p:txBody>
          <a:bodyPr/>
          <a:lstStyle/>
          <a:p>
            <a:fld id="{823D7AF8-B90C-2F4F-8ED9-A6DBCB348BFD}" type="slidenum">
              <a:rPr lang="de-DE" smtClean="0"/>
              <a:pPr/>
              <a:t>11</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Spaß</a:t>
            </a:r>
          </a:p>
        </p:txBody>
      </p:sp>
      <p:sp>
        <p:nvSpPr>
          <p:cNvPr id="4" name="Foliennummernplatzhalter 3"/>
          <p:cNvSpPr>
            <a:spLocks noGrp="1"/>
          </p:cNvSpPr>
          <p:nvPr>
            <p:ph type="sldNum" sz="quarter" idx="10"/>
          </p:nvPr>
        </p:nvSpPr>
        <p:spPr/>
        <p:txBody>
          <a:bodyPr/>
          <a:lstStyle/>
          <a:p>
            <a:fld id="{823D7AF8-B90C-2F4F-8ED9-A6DBCB348BFD}" type="slidenum">
              <a:rPr lang="de-DE" smtClean="0"/>
              <a:pPr/>
              <a:t>12</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Umgang</a:t>
            </a:r>
          </a:p>
        </p:txBody>
      </p:sp>
      <p:sp>
        <p:nvSpPr>
          <p:cNvPr id="4" name="Foliennummernplatzhalter 3"/>
          <p:cNvSpPr>
            <a:spLocks noGrp="1"/>
          </p:cNvSpPr>
          <p:nvPr>
            <p:ph type="sldNum" sz="quarter" idx="10"/>
          </p:nvPr>
        </p:nvSpPr>
        <p:spPr/>
        <p:txBody>
          <a:bodyPr/>
          <a:lstStyle/>
          <a:p>
            <a:fld id="{823D7AF8-B90C-2F4F-8ED9-A6DBCB348BFD}" type="slidenum">
              <a:rPr lang="de-DE" smtClean="0"/>
              <a:pPr/>
              <a:t>13</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Kegelspiel</a:t>
            </a:r>
          </a:p>
        </p:txBody>
      </p:sp>
      <p:sp>
        <p:nvSpPr>
          <p:cNvPr id="4" name="Foliennummernplatzhalter 3"/>
          <p:cNvSpPr>
            <a:spLocks noGrp="1"/>
          </p:cNvSpPr>
          <p:nvPr>
            <p:ph type="sldNum" sz="quarter" idx="10"/>
          </p:nvPr>
        </p:nvSpPr>
        <p:spPr/>
        <p:txBody>
          <a:bodyPr/>
          <a:lstStyle/>
          <a:p>
            <a:fld id="{823D7AF8-B90C-2F4F-8ED9-A6DBCB348BFD}" type="slidenum">
              <a:rPr lang="de-DE" smtClean="0"/>
              <a:pPr/>
              <a:t>14</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AT"/>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Master-Untertitelformat bearbeiten</a:t>
            </a:r>
            <a:endParaRPr lang="de-DE"/>
          </a:p>
        </p:txBody>
      </p:sp>
      <p:sp>
        <p:nvSpPr>
          <p:cNvPr id="4" name="Datumsplatzhalter 3"/>
          <p:cNvSpPr>
            <a:spLocks noGrp="1"/>
          </p:cNvSpPr>
          <p:nvPr>
            <p:ph type="dt" sz="half" idx="10"/>
          </p:nvPr>
        </p:nvSpPr>
        <p:spPr/>
        <p:txBody>
          <a:bodyPr/>
          <a:lstStyle/>
          <a:p>
            <a:fld id="{53314CA0-920C-F143-87BC-277BEA8E64E2}" type="datetimeFigureOut">
              <a:rPr lang="de-DE" smtClean="0"/>
              <a:pPr/>
              <a:t>22.11.22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BD22CB-2DF6-B944-8AA5-9C79E525934F}"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10"/>
          </p:nvPr>
        </p:nvSpPr>
        <p:spPr/>
        <p:txBody>
          <a:bodyPr/>
          <a:lstStyle/>
          <a:p>
            <a:fld id="{53314CA0-920C-F143-87BC-277BEA8E64E2}" type="datetimeFigureOut">
              <a:rPr lang="de-DE" smtClean="0"/>
              <a:pPr/>
              <a:t>22.11.22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BD22CB-2DF6-B944-8AA5-9C79E525934F}"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AT"/>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10"/>
          </p:nvPr>
        </p:nvSpPr>
        <p:spPr/>
        <p:txBody>
          <a:bodyPr/>
          <a:lstStyle/>
          <a:p>
            <a:fld id="{53314CA0-920C-F143-87BC-277BEA8E64E2}" type="datetimeFigureOut">
              <a:rPr lang="de-DE" smtClean="0"/>
              <a:pPr/>
              <a:t>22.11.22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BD22CB-2DF6-B944-8AA5-9C79E525934F}"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Inhaltsplatzhalter 2"/>
          <p:cNvSpPr>
            <a:spLocks noGrp="1"/>
          </p:cNvSpPr>
          <p:nvPr>
            <p:ph idx="1"/>
          </p:nvPr>
        </p:nvSpPr>
        <p:spPr/>
        <p:txBody>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10"/>
          </p:nvPr>
        </p:nvSpPr>
        <p:spPr/>
        <p:txBody>
          <a:bodyPr/>
          <a:lstStyle/>
          <a:p>
            <a:fld id="{53314CA0-920C-F143-87BC-277BEA8E64E2}" type="datetimeFigureOut">
              <a:rPr lang="de-DE" smtClean="0"/>
              <a:pPr/>
              <a:t>22.11.22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BD22CB-2DF6-B944-8AA5-9C79E525934F}"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a:t>Mastertextformat bearbeiten</a:t>
            </a:r>
          </a:p>
        </p:txBody>
      </p:sp>
      <p:sp>
        <p:nvSpPr>
          <p:cNvPr id="4" name="Datumsplatzhalter 3"/>
          <p:cNvSpPr>
            <a:spLocks noGrp="1"/>
          </p:cNvSpPr>
          <p:nvPr>
            <p:ph type="dt" sz="half" idx="10"/>
          </p:nvPr>
        </p:nvSpPr>
        <p:spPr/>
        <p:txBody>
          <a:bodyPr/>
          <a:lstStyle/>
          <a:p>
            <a:fld id="{53314CA0-920C-F143-87BC-277BEA8E64E2}" type="datetimeFigureOut">
              <a:rPr lang="de-DE" smtClean="0"/>
              <a:pPr/>
              <a:t>22.11.22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BD22CB-2DF6-B944-8AA5-9C79E525934F}"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5" name="Datumsplatzhalter 4"/>
          <p:cNvSpPr>
            <a:spLocks noGrp="1"/>
          </p:cNvSpPr>
          <p:nvPr>
            <p:ph type="dt" sz="half" idx="10"/>
          </p:nvPr>
        </p:nvSpPr>
        <p:spPr/>
        <p:txBody>
          <a:bodyPr/>
          <a:lstStyle/>
          <a:p>
            <a:fld id="{53314CA0-920C-F143-87BC-277BEA8E64E2}" type="datetimeFigureOut">
              <a:rPr lang="de-DE" smtClean="0"/>
              <a:pPr/>
              <a:t>22.11.22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9BD22CB-2DF6-B944-8AA5-9C79E525934F}"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7" name="Datumsplatzhalter 6"/>
          <p:cNvSpPr>
            <a:spLocks noGrp="1"/>
          </p:cNvSpPr>
          <p:nvPr>
            <p:ph type="dt" sz="half" idx="10"/>
          </p:nvPr>
        </p:nvSpPr>
        <p:spPr/>
        <p:txBody>
          <a:bodyPr/>
          <a:lstStyle/>
          <a:p>
            <a:fld id="{53314CA0-920C-F143-87BC-277BEA8E64E2}" type="datetimeFigureOut">
              <a:rPr lang="de-DE" smtClean="0"/>
              <a:pPr/>
              <a:t>22.11.22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9BD22CB-2DF6-B944-8AA5-9C79E525934F}"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Datumsplatzhalter 2"/>
          <p:cNvSpPr>
            <a:spLocks noGrp="1"/>
          </p:cNvSpPr>
          <p:nvPr>
            <p:ph type="dt" sz="half" idx="10"/>
          </p:nvPr>
        </p:nvSpPr>
        <p:spPr/>
        <p:txBody>
          <a:bodyPr/>
          <a:lstStyle/>
          <a:p>
            <a:fld id="{53314CA0-920C-F143-87BC-277BEA8E64E2}" type="datetimeFigureOut">
              <a:rPr lang="de-DE" smtClean="0"/>
              <a:pPr/>
              <a:t>22.11.22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9BD22CB-2DF6-B944-8AA5-9C79E525934F}"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3314CA0-920C-F143-87BC-277BEA8E64E2}" type="datetimeFigureOut">
              <a:rPr lang="de-DE" smtClean="0"/>
              <a:pPr/>
              <a:t>22.11.22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9BD22CB-2DF6-B944-8AA5-9C79E525934F}"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umsplatzhalter 4"/>
          <p:cNvSpPr>
            <a:spLocks noGrp="1"/>
          </p:cNvSpPr>
          <p:nvPr>
            <p:ph type="dt" sz="half" idx="10"/>
          </p:nvPr>
        </p:nvSpPr>
        <p:spPr/>
        <p:txBody>
          <a:bodyPr/>
          <a:lstStyle/>
          <a:p>
            <a:fld id="{53314CA0-920C-F143-87BC-277BEA8E64E2}" type="datetimeFigureOut">
              <a:rPr lang="de-DE" smtClean="0"/>
              <a:pPr/>
              <a:t>22.11.22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9BD22CB-2DF6-B944-8AA5-9C79E525934F}"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umsplatzhalter 4"/>
          <p:cNvSpPr>
            <a:spLocks noGrp="1"/>
          </p:cNvSpPr>
          <p:nvPr>
            <p:ph type="dt" sz="half" idx="10"/>
          </p:nvPr>
        </p:nvSpPr>
        <p:spPr/>
        <p:txBody>
          <a:bodyPr/>
          <a:lstStyle/>
          <a:p>
            <a:fld id="{53314CA0-920C-F143-87BC-277BEA8E64E2}" type="datetimeFigureOut">
              <a:rPr lang="de-DE" smtClean="0"/>
              <a:pPr/>
              <a:t>22.11.22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9BD22CB-2DF6-B944-8AA5-9C79E525934F}"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AT"/>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14CA0-920C-F143-87BC-277BEA8E64E2}" type="datetimeFigureOut">
              <a:rPr lang="de-DE" smtClean="0"/>
              <a:pPr/>
              <a:t>22.11.22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D22CB-2DF6-B944-8AA5-9C79E525934F}"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5400" dirty="0"/>
              <a:t>Handwerkerschule Wolfurt</a:t>
            </a:r>
          </a:p>
        </p:txBody>
      </p:sp>
      <p:sp>
        <p:nvSpPr>
          <p:cNvPr id="5" name="Vertikaler Textplatzhalter 4"/>
          <p:cNvSpPr>
            <a:spLocks noGrp="1"/>
          </p:cNvSpPr>
          <p:nvPr>
            <p:ph type="body" orient="vert" idx="1"/>
          </p:nvPr>
        </p:nvSpPr>
        <p:spPr>
          <a:xfrm>
            <a:off x="457200" y="1600200"/>
            <a:ext cx="8229600" cy="5105400"/>
          </a:xfrm>
        </p:spPr>
        <p:txBody>
          <a:bodyPr/>
          <a:lstStyle/>
          <a:p>
            <a:endParaRPr lang="de-DE" dirty="0"/>
          </a:p>
        </p:txBody>
      </p:sp>
      <p:pic>
        <p:nvPicPr>
          <p:cNvPr id="6" name="Bild 5" descr="Logo Wolfurt farbi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600200"/>
            <a:ext cx="8229600" cy="5105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4312"/>
            <a:ext cx="9229499" cy="692231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39825"/>
            <a:ext cx="9275221" cy="1005522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231" y="26988"/>
            <a:ext cx="9107769" cy="683101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200929"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4632"/>
            <a:ext cx="9309922" cy="698263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87"/>
            <a:ext cx="9144000" cy="6858187"/>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673225"/>
            <a:ext cx="9144000" cy="1311592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8000" y="-1287463"/>
            <a:ext cx="9652000" cy="8145463"/>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5400" dirty="0"/>
              <a:t>Idee</a:t>
            </a:r>
          </a:p>
        </p:txBody>
      </p:sp>
      <p:sp>
        <p:nvSpPr>
          <p:cNvPr id="5" name="Untertitel 4"/>
          <p:cNvSpPr>
            <a:spLocks noGrp="1"/>
          </p:cNvSpPr>
          <p:nvPr>
            <p:ph type="body" orient="vert" idx="4294967295"/>
          </p:nvPr>
        </p:nvSpPr>
        <p:spPr>
          <a:xfrm>
            <a:off x="0" y="1600200"/>
            <a:ext cx="9144000" cy="4525963"/>
          </a:xfrm>
        </p:spPr>
        <p:txBody>
          <a:bodyPr/>
          <a:lstStyle/>
          <a:p>
            <a:pPr>
              <a:buNone/>
            </a:pPr>
            <a:endParaRPr lang="de-DE" b="1" dirty="0"/>
          </a:p>
          <a:p>
            <a:pPr>
              <a:buNone/>
            </a:pPr>
            <a:endParaRPr lang="de-DE" b="1" dirty="0"/>
          </a:p>
          <a:p>
            <a:pPr algn="ctr">
              <a:buNone/>
            </a:pPr>
            <a:r>
              <a:rPr lang="de-DE" sz="4000" b="1" dirty="0"/>
              <a:t>Erfahrung mit Kindern bzw. Jugendlichen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9162254" cy="6858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0"/>
            <a:ext cx="9144000" cy="6858000"/>
          </a:xfrm>
        </p:spPr>
        <p:txBody>
          <a:bodyPr/>
          <a:lstStyle/>
          <a:p>
            <a:r>
              <a:rPr lang="de-DE" dirty="0"/>
              <a:t>Organisatorischer Rahmen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58800"/>
            <a:ext cx="8229600" cy="5867400"/>
          </a:xfrm>
        </p:spPr>
        <p:txBody>
          <a:bodyPr>
            <a:normAutofit fontScale="90000"/>
          </a:bodyPr>
          <a:lstStyle/>
          <a:p>
            <a:r>
              <a:rPr lang="de-DE" sz="6000" dirty="0"/>
              <a:t>Stolpersteine</a:t>
            </a:r>
            <a:br>
              <a:rPr lang="de-DE" dirty="0"/>
            </a:br>
            <a:br>
              <a:rPr lang="de-DE" dirty="0"/>
            </a:br>
            <a:r>
              <a:rPr lang="de-DE" dirty="0"/>
              <a:t>könnten sein: Handwerker-Seniorenmangel, Abbruch der Unterstützungen  (Kontakte im Netzwerk pflegen), Abbruch der Kommunikation zwischen „Jung und Alt“. </a:t>
            </a:r>
            <a:br>
              <a:rPr lang="de-DE" dirty="0"/>
            </a:br>
            <a:br>
              <a:rPr lang="de-DE" dirty="0"/>
            </a:br>
            <a:endParaRPr lang="de-D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075362"/>
          </a:xfrm>
        </p:spPr>
        <p:txBody>
          <a:bodyPr>
            <a:normAutofit/>
          </a:bodyPr>
          <a:lstStyle/>
          <a:p>
            <a:r>
              <a:rPr lang="de-DE" sz="5400" dirty="0"/>
              <a:t>Veranstaltungsort</a:t>
            </a:r>
            <a:br>
              <a:rPr lang="de-DE" sz="5400" dirty="0"/>
            </a:br>
            <a:br>
              <a:rPr lang="de-DE" sz="5400" dirty="0"/>
            </a:br>
            <a:r>
              <a:rPr lang="de-DE" sz="5400" dirty="0"/>
              <a:t>Werkräume Mittelschule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03962"/>
          </a:xfrm>
        </p:spPr>
        <p:txBody>
          <a:bodyPr>
            <a:normAutofit/>
          </a:bodyPr>
          <a:lstStyle/>
          <a:p>
            <a:r>
              <a:rPr lang="de-DE" sz="5400" dirty="0"/>
              <a:t>Zeitlicher Ablauf</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227762"/>
          </a:xfrm>
        </p:spPr>
        <p:txBody>
          <a:bodyPr>
            <a:normAutofit/>
          </a:bodyPr>
          <a:lstStyle/>
          <a:p>
            <a:r>
              <a:rPr lang="de-DE" sz="5400" dirty="0"/>
              <a:t>Zertifikat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325" y="19050"/>
            <a:ext cx="9223676" cy="683895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3999" cy="6858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219073"/>
            <a:ext cx="9435842" cy="707707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71501"/>
            <a:ext cx="7772400" cy="2057399"/>
          </a:xfrm>
        </p:spPr>
        <p:txBody>
          <a:bodyPr/>
          <a:lstStyle/>
          <a:p>
            <a:r>
              <a:rPr lang="de-DE" sz="5400" dirty="0"/>
              <a:t>Ausgangslage</a:t>
            </a:r>
          </a:p>
        </p:txBody>
      </p:sp>
      <p:sp>
        <p:nvSpPr>
          <p:cNvPr id="4" name="Untertitel 3"/>
          <p:cNvSpPr>
            <a:spLocks noGrp="1"/>
          </p:cNvSpPr>
          <p:nvPr>
            <p:ph type="subTitle" idx="1"/>
          </p:nvPr>
        </p:nvSpPr>
        <p:spPr>
          <a:xfrm>
            <a:off x="685800" y="2362200"/>
            <a:ext cx="7937500" cy="4076700"/>
          </a:xfrm>
        </p:spPr>
        <p:txBody>
          <a:bodyPr/>
          <a:lstStyle/>
          <a:p>
            <a:r>
              <a:rPr lang="de-DE" dirty="0">
                <a:solidFill>
                  <a:srgbClr val="000000"/>
                </a:solidFill>
                <a:latin typeface="Helvetica Neue"/>
                <a:ea typeface="Times New Roman"/>
                <a:cs typeface="Arial-BoldMT"/>
              </a:rPr>
              <a:t>Unsere Gesellschaft benötigt für die Sicherung des zukünftigen Wohlstands lern- und leistungswillige Jugendliche. Insbesondere auch das Handwerk ist darauf angewiesen, Nachwuchs an Lehrlingen gewinnen zu können.</a:t>
            </a:r>
            <a:r>
              <a:rPr lang="de-DE"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3999" cy="6857999"/>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3999" cy="6857999"/>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217025" cy="68580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274638"/>
            <a:ext cx="9144000" cy="6405562"/>
          </a:xfrm>
        </p:spPr>
        <p:txBody>
          <a:bodyPr/>
          <a:lstStyle/>
          <a:p>
            <a:r>
              <a:rPr lang="de-DE" sz="5400" dirty="0"/>
              <a:t>Ausblick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274638"/>
            <a:ext cx="9144000" cy="6583362"/>
          </a:xfrm>
        </p:spPr>
        <p:txBody>
          <a:bodyPr/>
          <a:lstStyle/>
          <a:p>
            <a:r>
              <a:rPr lang="de-DE" sz="5400" dirty="0"/>
              <a:t>Haus</a:t>
            </a:r>
            <a:r>
              <a:rPr lang="de-DE" dirty="0"/>
              <a:t> </a:t>
            </a:r>
            <a:r>
              <a:rPr lang="de-DE" sz="5400" dirty="0"/>
              <a:t>im Kleinformat 2 x 3 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323" y="-493117"/>
            <a:ext cx="9801223" cy="7351117"/>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226300" cy="68580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5400" dirty="0"/>
              <a:t>Pilotprojekt</a:t>
            </a:r>
          </a:p>
        </p:txBody>
      </p:sp>
      <p:sp>
        <p:nvSpPr>
          <p:cNvPr id="5" name="Inhaltsplatzhalter 4"/>
          <p:cNvSpPr>
            <a:spLocks noGrp="1"/>
          </p:cNvSpPr>
          <p:nvPr>
            <p:ph idx="1"/>
          </p:nvPr>
        </p:nvSpPr>
        <p:spPr>
          <a:xfrm>
            <a:off x="457200" y="1993900"/>
            <a:ext cx="8229600" cy="4132263"/>
          </a:xfrm>
        </p:spPr>
        <p:txBody>
          <a:bodyPr/>
          <a:lstStyle/>
          <a:p>
            <a:pPr algn="ctr">
              <a:buNone/>
            </a:pPr>
            <a:r>
              <a:rPr lang="de-DE" dirty="0"/>
              <a:t>Aus diesem Grund hat es sich die</a:t>
            </a:r>
          </a:p>
          <a:p>
            <a:pPr algn="ctr">
              <a:buNone/>
            </a:pPr>
            <a:r>
              <a:rPr lang="de-DE" dirty="0"/>
              <a:t> „Handwerkerschule Wolfurt“ </a:t>
            </a:r>
          </a:p>
          <a:p>
            <a:pPr algn="ctr">
              <a:buNone/>
            </a:pPr>
            <a:r>
              <a:rPr lang="de-DE" dirty="0"/>
              <a:t>zur Aufgabe gemacht, jungen Menschen vor der Entscheidung der Berufswahl eine Orientierungshilfe anzubieten, kombiniert mit einer sinnvollen Freizeitgestaltung.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430962"/>
          </a:xfrm>
        </p:spPr>
        <p:txBody>
          <a:bodyPr/>
          <a:lstStyle/>
          <a:p>
            <a:r>
              <a:rPr lang="de-DE" dirty="0"/>
              <a:t>Ein Bild, das alles sagt</a:t>
            </a:r>
            <a:br>
              <a:rPr lang="de-DE" dirty="0"/>
            </a:br>
            <a:br>
              <a:rPr lang="de-DE" dirty="0"/>
            </a:br>
            <a:r>
              <a:rPr lang="de-DE" u="sng" dirty="0"/>
              <a:t>70 Jahre Altersdifferenz</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960562"/>
          </a:xfrm>
        </p:spPr>
        <p:txBody>
          <a:bodyPr>
            <a:noAutofit/>
          </a:bodyPr>
          <a:lstStyle/>
          <a:p>
            <a:r>
              <a:rPr lang="de-DE" dirty="0"/>
              <a:t>Ein kleiner Einblick in die Handwerkerschule Wolfurt</a:t>
            </a:r>
          </a:p>
        </p:txBody>
      </p:sp>
      <p:sp>
        <p:nvSpPr>
          <p:cNvPr id="3" name="Vertikaler Textplatzhalter 2"/>
          <p:cNvSpPr>
            <a:spLocks noGrp="1"/>
          </p:cNvSpPr>
          <p:nvPr>
            <p:ph type="body" orient="vert" idx="4294967295"/>
          </p:nvPr>
        </p:nvSpPr>
        <p:spPr>
          <a:xfrm>
            <a:off x="0" y="2235200"/>
            <a:ext cx="9144000" cy="4622800"/>
          </a:xfrm>
        </p:spPr>
        <p:txBody>
          <a:bodyPr>
            <a:normAutofit/>
          </a:bodyPr>
          <a:lstStyle/>
          <a:p>
            <a:pPr algn="ctr">
              <a:buNone/>
            </a:pPr>
            <a:endParaRPr lang="de-DE" sz="5400" dirty="0"/>
          </a:p>
          <a:p>
            <a:pPr algn="ctr">
              <a:buNone/>
            </a:pPr>
            <a:r>
              <a:rPr lang="de-DE" sz="5400" dirty="0"/>
              <a:t>Herzlichen Dank für Ihre Aufmerksamkeit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985962"/>
          </a:xfrm>
        </p:spPr>
        <p:txBody>
          <a:bodyPr>
            <a:normAutofit/>
          </a:bodyPr>
          <a:lstStyle/>
          <a:p>
            <a:r>
              <a:rPr lang="de-DE" sz="5400" dirty="0"/>
              <a:t>Aufblühen der Jugend und der Senioren</a:t>
            </a:r>
          </a:p>
        </p:txBody>
      </p:sp>
      <p:sp>
        <p:nvSpPr>
          <p:cNvPr id="3" name="Inhaltsplatzhalter 2"/>
          <p:cNvSpPr>
            <a:spLocks noGrp="1"/>
          </p:cNvSpPr>
          <p:nvPr>
            <p:ph idx="1"/>
          </p:nvPr>
        </p:nvSpPr>
        <p:spPr>
          <a:xfrm>
            <a:off x="457200" y="2857500"/>
            <a:ext cx="8229600" cy="3268663"/>
          </a:xfrm>
        </p:spPr>
        <p:txBody>
          <a:bodyPr>
            <a:normAutofit lnSpcReduction="10000"/>
          </a:bodyPr>
          <a:lstStyle/>
          <a:p>
            <a:pPr algn="ctr">
              <a:buNone/>
            </a:pPr>
            <a:r>
              <a:rPr lang="de-DE" dirty="0"/>
              <a:t>10 – 15 jährige – Senioren bis 84 mit riesigem Potential an Erfahrung</a:t>
            </a:r>
          </a:p>
          <a:p>
            <a:pPr algn="ctr">
              <a:buNone/>
            </a:pPr>
            <a:r>
              <a:rPr lang="de-DE" dirty="0"/>
              <a:t>Leuchtende Augen</a:t>
            </a:r>
          </a:p>
          <a:p>
            <a:pPr algn="ctr">
              <a:buNone/>
            </a:pPr>
            <a:r>
              <a:rPr lang="de-DE" dirty="0"/>
              <a:t>Motivation</a:t>
            </a:r>
          </a:p>
          <a:p>
            <a:pPr algn="ctr">
              <a:buNone/>
            </a:pPr>
            <a:r>
              <a:rPr lang="de-DE" dirty="0"/>
              <a:t>Teamarbeit</a:t>
            </a:r>
          </a:p>
          <a:p>
            <a:pPr algn="ctr">
              <a:buNone/>
            </a:pPr>
            <a:r>
              <a:rPr lang="de-DE" dirty="0"/>
              <a:t>Freiwilligkeit und Spaß</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225425"/>
            <a:ext cx="9144001" cy="711829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1416</Words>
  <Application>Microsoft Macintosh PowerPoint</Application>
  <PresentationFormat>Bildschirmpräsentation (4:3)</PresentationFormat>
  <Paragraphs>120</Paragraphs>
  <Slides>44</Slides>
  <Notes>27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44</vt:i4>
      </vt:variant>
    </vt:vector>
  </HeadingPairs>
  <TitlesOfParts>
    <vt:vector size="48" baseType="lpstr">
      <vt:lpstr>Arial</vt:lpstr>
      <vt:lpstr>Calibri</vt:lpstr>
      <vt:lpstr>Helvetica Neue</vt:lpstr>
      <vt:lpstr>Office-Design</vt:lpstr>
      <vt:lpstr>Handwerkerschule Wolfurt</vt:lpstr>
      <vt:lpstr>Idee</vt:lpstr>
      <vt:lpstr>Ausgangslage</vt:lpstr>
      <vt:lpstr>Pilotprojekt</vt:lpstr>
      <vt:lpstr>Aufblühen der Jugend und der Senioren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Organisatorischer Rahmen</vt:lpstr>
      <vt:lpstr>Stolpersteine  könnten sein: Handwerker-Seniorenmangel, Abbruch der Unterstützungen  (Kontakte im Netzwerk pflegen), Abbruch der Kommunikation zwischen „Jung und Alt“.   </vt:lpstr>
      <vt:lpstr>Veranstaltungsort  Werkräume Mittelschule</vt:lpstr>
      <vt:lpstr>Zeitlicher Ablauf</vt:lpstr>
      <vt:lpstr>Zertifikat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Ausblick</vt:lpstr>
      <vt:lpstr>Haus im Kleinformat 2 x 3 m</vt:lpstr>
      <vt:lpstr>PowerPoint-Präsentation</vt:lpstr>
      <vt:lpstr>PowerPoint-Präsentation</vt:lpstr>
      <vt:lpstr>PowerPoint-Präsentation</vt:lpstr>
      <vt:lpstr>PowerPoint-Präsentation</vt:lpstr>
      <vt:lpstr>PowerPoint-Präsentation</vt:lpstr>
      <vt:lpstr>Ein Bild, das alles sagt  70 Jahre Altersdifferenz</vt:lpstr>
      <vt:lpstr>PowerPoint-Präsentation</vt:lpstr>
      <vt:lpstr>Ein kleiner Einblick in die Handwerkerschule Wolfurt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Handwerkerschule Wolfurt</dc:title>
  <dc:creator>demo</dc:creator>
  <cp:lastModifiedBy>Anne-Catherine Minnig</cp:lastModifiedBy>
  <cp:revision>15</cp:revision>
  <dcterms:created xsi:type="dcterms:W3CDTF">2012-09-05T07:43:55Z</dcterms:created>
  <dcterms:modified xsi:type="dcterms:W3CDTF">2022-11-22T11:24:12Z</dcterms:modified>
</cp:coreProperties>
</file>