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78" r:id="rId3"/>
    <p:sldId id="264" r:id="rId4"/>
    <p:sldId id="260" r:id="rId5"/>
    <p:sldId id="281" r:id="rId6"/>
    <p:sldId id="282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8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13" autoAdjust="0"/>
  </p:normalViewPr>
  <p:slideViewPr>
    <p:cSldViewPr>
      <p:cViewPr varScale="1">
        <p:scale>
          <a:sx n="91" d="100"/>
          <a:sy n="91" d="100"/>
        </p:scale>
        <p:origin x="-16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18B2E-786C-4290-BE91-0AEAEA20E28E}" type="datetimeFigureOut">
              <a:rPr lang="fr-CH" smtClean="0"/>
              <a:pPr/>
              <a:t>06.09.12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CEF9E-C7CB-44E4-8D9F-E8C20D395058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942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fld id="{C0800074-DD01-47D3-9A24-789E1A75C635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None/>
              </a:pPr>
              <a:t>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952330" y="685056"/>
            <a:ext cx="4953341" cy="34295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494" y="4344358"/>
            <a:ext cx="5485479" cy="41145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dirty="0" smtClean="0">
                <a:latin typeface="Times New Roman" pitchFamily="18" charset="0"/>
              </a:rPr>
              <a:t>Merci</a:t>
            </a:r>
          </a:p>
          <a:p>
            <a:pPr eaLnBrk="1" hangingPunct="1">
              <a:spcBef>
                <a:spcPct val="0"/>
              </a:spcBef>
            </a:pPr>
            <a:r>
              <a:rPr lang="fr-FR" dirty="0" smtClean="0">
                <a:latin typeface="Times New Roman" pitchFamily="18" charset="0"/>
              </a:rPr>
              <a:t>Connais mal vos communes</a:t>
            </a:r>
          </a:p>
          <a:p>
            <a:pPr eaLnBrk="1" hangingPunct="1">
              <a:spcBef>
                <a:spcPct val="0"/>
              </a:spcBef>
            </a:pPr>
            <a:r>
              <a:rPr lang="fr-FR" dirty="0" smtClean="0">
                <a:latin typeface="Times New Roman" pitchFamily="18" charset="0"/>
              </a:rPr>
              <a:t>Comme </a:t>
            </a:r>
            <a:r>
              <a:rPr lang="fr-FR" dirty="0" err="1" smtClean="0">
                <a:latin typeface="Times New Roman" pitchFamily="18" charset="0"/>
              </a:rPr>
              <a:t>bcq</a:t>
            </a:r>
            <a:r>
              <a:rPr lang="fr-FR" dirty="0" smtClean="0">
                <a:latin typeface="Times New Roman" pitchFamily="18" charset="0"/>
              </a:rPr>
              <a:t>, autoroute – St Maurice</a:t>
            </a:r>
          </a:p>
          <a:p>
            <a:pPr eaLnBrk="1" hangingPunct="1">
              <a:spcBef>
                <a:spcPct val="0"/>
              </a:spcBef>
            </a:pPr>
            <a:r>
              <a:rPr lang="fr-FR" dirty="0" smtClean="0">
                <a:latin typeface="Times New Roman" pitchFamily="18" charset="0"/>
              </a:rPr>
              <a:t>Comme quelques uns, habité à</a:t>
            </a:r>
            <a:r>
              <a:rPr lang="fr-FR" baseline="0" dirty="0" smtClean="0">
                <a:latin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</a:rPr>
              <a:t>Vallorcine et travaillé à Chamonix. Escapades à </a:t>
            </a:r>
            <a:r>
              <a:rPr lang="fr-FR" dirty="0" err="1" smtClean="0">
                <a:latin typeface="Times New Roman" pitchFamily="18" charset="0"/>
              </a:rPr>
              <a:t>Finhaut</a:t>
            </a:r>
            <a:r>
              <a:rPr lang="fr-FR" dirty="0" smtClean="0">
                <a:latin typeface="Times New Roman" pitchFamily="18" charset="0"/>
              </a:rPr>
              <a:t> et </a:t>
            </a:r>
            <a:r>
              <a:rPr lang="fr-FR" dirty="0" err="1" smtClean="0">
                <a:latin typeface="Times New Roman" pitchFamily="18" charset="0"/>
              </a:rPr>
              <a:t>Salvan</a:t>
            </a:r>
            <a:endParaRPr lang="fr-FR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FR" dirty="0" smtClean="0">
                <a:latin typeface="Times New Roman" pitchFamily="18" charset="0"/>
              </a:rPr>
              <a:t>Beaucoup lu sur histoire du Valais,</a:t>
            </a:r>
            <a:r>
              <a:rPr lang="fr-FR" baseline="0" dirty="0" smtClean="0">
                <a:latin typeface="Times New Roman" pitchFamily="18" charset="0"/>
              </a:rPr>
              <a:t> le </a:t>
            </a:r>
            <a:r>
              <a:rPr lang="fr-FR" baseline="0" dirty="0" err="1" smtClean="0">
                <a:latin typeface="Times New Roman" pitchFamily="18" charset="0"/>
              </a:rPr>
              <a:t>dvpt</a:t>
            </a:r>
            <a:r>
              <a:rPr lang="fr-FR" baseline="0" dirty="0" smtClean="0">
                <a:latin typeface="Times New Roman" pitchFamily="18" charset="0"/>
              </a:rPr>
              <a:t> économique, etc.</a:t>
            </a:r>
          </a:p>
          <a:p>
            <a:pPr eaLnBrk="1" hangingPunct="1">
              <a:spcBef>
                <a:spcPct val="0"/>
              </a:spcBef>
            </a:pPr>
            <a:r>
              <a:rPr lang="fr-FR" dirty="0" smtClean="0">
                <a:latin typeface="Times New Roman" pitchFamily="18" charset="0"/>
              </a:rPr>
              <a:t>et un</a:t>
            </a:r>
            <a:r>
              <a:rPr lang="fr-FR" baseline="0" dirty="0" smtClean="0">
                <a:latin typeface="Times New Roman" pitchFamily="18" charset="0"/>
              </a:rPr>
              <a:t> peu écrit sur</a:t>
            </a:r>
            <a:r>
              <a:rPr lang="fr-FR" dirty="0" smtClean="0">
                <a:latin typeface="Times New Roman" pitchFamily="18" charset="0"/>
              </a:rPr>
              <a:t> histoire et sociologie des populations alpines, tourisme </a:t>
            </a:r>
          </a:p>
          <a:p>
            <a:pPr eaLnBrk="1" hangingPunct="1">
              <a:spcBef>
                <a:spcPct val="0"/>
              </a:spcBef>
            </a:pPr>
            <a:endParaRPr lang="fr-FR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FR" dirty="0" smtClean="0">
                <a:latin typeface="Times New Roman" pitchFamily="18" charset="0"/>
              </a:rPr>
              <a:t>Parmi questions sur lesquelles je travaille: que veut dire vivre en montagne aujourd’hui ?</a:t>
            </a:r>
          </a:p>
          <a:p>
            <a:pPr eaLnBrk="1" hangingPunct="1">
              <a:spcBef>
                <a:spcPct val="0"/>
              </a:spcBef>
            </a:pPr>
            <a:r>
              <a:rPr lang="fr-FR" dirty="0" smtClean="0">
                <a:latin typeface="Times New Roman" pitchFamily="18" charset="0"/>
              </a:rPr>
              <a:t>Autrefois, dépendre du</a:t>
            </a:r>
            <a:r>
              <a:rPr lang="fr-FR" baseline="0" dirty="0" smtClean="0">
                <a:latin typeface="Times New Roman" pitchFamily="18" charset="0"/>
              </a:rPr>
              <a:t> milieu naturel pour ses activités et ses revenus: élevage, forêt, tourisme, hydroélectricité</a:t>
            </a:r>
          </a:p>
          <a:p>
            <a:pPr eaLnBrk="1" hangingPunct="1">
              <a:spcBef>
                <a:spcPct val="0"/>
              </a:spcBef>
            </a:pPr>
            <a:r>
              <a:rPr lang="fr-FR" baseline="0" dirty="0" smtClean="0">
                <a:latin typeface="Times New Roman" pitchFamily="18" charset="0"/>
              </a:rPr>
              <a:t>Aujourd’hui, moins vrai</a:t>
            </a:r>
            <a:endParaRPr lang="fr-FR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5996" y="8684460"/>
            <a:ext cx="2970471" cy="458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46796" rIns="89991" bIns="46796" anchor="b"/>
          <a:lstStyle/>
          <a:p>
            <a:pPr algn="r">
              <a:tabLst>
                <a:tab pos="0" algn="l"/>
                <a:tab pos="446954" algn="l"/>
                <a:tab pos="896838" algn="l"/>
                <a:tab pos="1345257" algn="l"/>
                <a:tab pos="1795141" algn="l"/>
                <a:tab pos="2243560" algn="l"/>
                <a:tab pos="2693444" algn="l"/>
                <a:tab pos="3141863" algn="l"/>
                <a:tab pos="3591748" algn="l"/>
                <a:tab pos="4040167" algn="l"/>
                <a:tab pos="4490051" algn="l"/>
                <a:tab pos="4938470" algn="l"/>
                <a:tab pos="5388354" algn="l"/>
                <a:tab pos="5838238" algn="l"/>
                <a:tab pos="6286657" algn="l"/>
                <a:tab pos="6736542" algn="l"/>
                <a:tab pos="7184961" algn="l"/>
                <a:tab pos="7634845" algn="l"/>
                <a:tab pos="8083264" algn="l"/>
                <a:tab pos="8533148" algn="l"/>
                <a:tab pos="8981567" algn="l"/>
              </a:tabLst>
            </a:pPr>
            <a:fld id="{4EDD1C38-66A7-462D-A495-D5087B19CA81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6954" algn="l"/>
                  <a:tab pos="896838" algn="l"/>
                  <a:tab pos="1345257" algn="l"/>
                  <a:tab pos="1795141" algn="l"/>
                  <a:tab pos="2243560" algn="l"/>
                  <a:tab pos="2693444" algn="l"/>
                  <a:tab pos="3141863" algn="l"/>
                  <a:tab pos="3591748" algn="l"/>
                  <a:tab pos="4040167" algn="l"/>
                  <a:tab pos="4490051" algn="l"/>
                  <a:tab pos="4938470" algn="l"/>
                  <a:tab pos="5388354" algn="l"/>
                  <a:tab pos="5838238" algn="l"/>
                  <a:tab pos="6286657" algn="l"/>
                  <a:tab pos="6736542" algn="l"/>
                  <a:tab pos="7184961" algn="l"/>
                  <a:tab pos="7634845" algn="l"/>
                  <a:tab pos="8083264" algn="l"/>
                  <a:tab pos="8533148" algn="l"/>
                  <a:tab pos="8981567" algn="l"/>
                </a:tabLst>
              </a:pPr>
              <a:t>1</a:t>
            </a:fld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EF9E-C7CB-44E4-8D9F-E8C20D395058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Turnover</a:t>
            </a:r>
          </a:p>
          <a:p>
            <a:r>
              <a:rPr lang="fr-CH" dirty="0" smtClean="0"/>
              <a:t>Communes chaudes versus froides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CEF9E-C7CB-44E4-8D9F-E8C20D395058}" type="slidenum">
              <a:rPr lang="fr-CH" smtClean="0"/>
              <a:pPr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232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A98-D721-440D-A45D-1AB14E84F539}" type="datetimeFigureOut">
              <a:rPr lang="fr-CH" smtClean="0"/>
              <a:pPr/>
              <a:t>06.09.12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00C-478C-41A7-8815-7B48E9CBBA73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A98-D721-440D-A45D-1AB14E84F539}" type="datetimeFigureOut">
              <a:rPr lang="fr-CH" smtClean="0"/>
              <a:pPr/>
              <a:t>06.09.12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00C-478C-41A7-8815-7B48E9CBBA73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A98-D721-440D-A45D-1AB14E84F539}" type="datetimeFigureOut">
              <a:rPr lang="fr-CH" smtClean="0"/>
              <a:pPr/>
              <a:t>06.09.12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00C-478C-41A7-8815-7B48E9CBBA73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A98-D721-440D-A45D-1AB14E84F539}" type="datetimeFigureOut">
              <a:rPr lang="fr-CH" smtClean="0"/>
              <a:pPr/>
              <a:t>06.09.12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00C-478C-41A7-8815-7B48E9CBBA73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A98-D721-440D-A45D-1AB14E84F539}" type="datetimeFigureOut">
              <a:rPr lang="fr-CH" smtClean="0"/>
              <a:pPr/>
              <a:t>06.09.12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00C-478C-41A7-8815-7B48E9CBBA73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A98-D721-440D-A45D-1AB14E84F539}" type="datetimeFigureOut">
              <a:rPr lang="fr-CH" smtClean="0"/>
              <a:pPr/>
              <a:t>06.09.12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00C-478C-41A7-8815-7B48E9CBBA73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A98-D721-440D-A45D-1AB14E84F539}" type="datetimeFigureOut">
              <a:rPr lang="fr-CH" smtClean="0"/>
              <a:pPr/>
              <a:t>06.09.12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00C-478C-41A7-8815-7B48E9CBBA73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A98-D721-440D-A45D-1AB14E84F539}" type="datetimeFigureOut">
              <a:rPr lang="fr-CH" smtClean="0"/>
              <a:pPr/>
              <a:t>06.09.12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00C-478C-41A7-8815-7B48E9CBBA73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A98-D721-440D-A45D-1AB14E84F539}" type="datetimeFigureOut">
              <a:rPr lang="fr-CH" smtClean="0"/>
              <a:pPr/>
              <a:t>06.09.12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00C-478C-41A7-8815-7B48E9CBBA73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A98-D721-440D-A45D-1AB14E84F539}" type="datetimeFigureOut">
              <a:rPr lang="fr-CH" smtClean="0"/>
              <a:pPr/>
              <a:t>06.09.12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00C-478C-41A7-8815-7B48E9CBBA73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5A98-D721-440D-A45D-1AB14E84F539}" type="datetimeFigureOut">
              <a:rPr lang="fr-CH" smtClean="0"/>
              <a:pPr/>
              <a:t>06.09.12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B00C-478C-41A7-8815-7B48E9CBBA73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25A98-D721-440D-A45D-1AB14E84F539}" type="datetimeFigureOut">
              <a:rPr lang="fr-CH" smtClean="0"/>
              <a:pPr/>
              <a:t>06.09.12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B00C-478C-41A7-8815-7B48E9CBBA73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4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49416" y="5343525"/>
            <a:ext cx="2692873" cy="1514475"/>
            <a:chOff x="4402" y="3366"/>
            <a:chExt cx="1838" cy="954"/>
          </a:xfrm>
        </p:grpSpPr>
        <p:sp>
          <p:nvSpPr>
            <p:cNvPr id="2053" name="Rectangle 3"/>
            <p:cNvSpPr>
              <a:spLocks noChangeArrowheads="1"/>
            </p:cNvSpPr>
            <p:nvPr/>
          </p:nvSpPr>
          <p:spPr bwMode="auto">
            <a:xfrm>
              <a:off x="4889" y="4110"/>
              <a:ext cx="1351" cy="210"/>
            </a:xfrm>
            <a:prstGeom prst="rect">
              <a:avLst/>
            </a:prstGeom>
            <a:solidFill>
              <a:srgbClr val="F8B5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pic>
          <p:nvPicPr>
            <p:cNvPr id="205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02" y="3366"/>
              <a:ext cx="1571" cy="7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2571750"/>
            <a:ext cx="9144000" cy="39109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endParaRPr lang="en-US" sz="2800" b="1" dirty="0">
              <a:latin typeface="Calibri" pitchFamily="34" charset="0"/>
            </a:endParaRPr>
          </a:p>
          <a:p>
            <a:pPr algn="ctr"/>
            <a:r>
              <a:rPr lang="fr-CH" sz="2800" b="1" dirty="0" smtClean="0"/>
              <a:t>Living in the Alps ?</a:t>
            </a:r>
            <a:endParaRPr lang="fr-CH" sz="2800" dirty="0" smtClean="0"/>
          </a:p>
          <a:p>
            <a:pPr algn="ctr"/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b="1" dirty="0">
                <a:latin typeface="Calibri" pitchFamily="34" charset="0"/>
              </a:rPr>
              <a:t>Bernard Debarbieux </a:t>
            </a:r>
            <a:r>
              <a:rPr lang="en-US" sz="2400" b="1" dirty="0" smtClean="0">
                <a:latin typeface="Calibri" pitchFamily="34" charset="0"/>
              </a:rPr>
              <a:t>- </a:t>
            </a:r>
            <a:r>
              <a:rPr lang="en-US" sz="2400" dirty="0" smtClean="0">
                <a:latin typeface="Calibri" pitchFamily="34" charset="0"/>
              </a:rPr>
              <a:t>University of Geneva</a:t>
            </a:r>
            <a:endParaRPr lang="en-US" sz="2400" dirty="0">
              <a:latin typeface="Calibri" pitchFamily="34" charset="0"/>
            </a:endParaRP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Session </a:t>
            </a:r>
            <a:r>
              <a:rPr lang="en-US" sz="2400" dirty="0"/>
              <a:t>18: From Old to New - Integrate People, Recycle Knowledge, Create Added Value in Mountain Communities</a:t>
            </a:r>
            <a:r>
              <a:rPr lang="en-US" sz="2400" dirty="0" smtClean="0"/>
              <a:t>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err="1">
                <a:latin typeface="Calibri" pitchFamily="34" charset="0"/>
              </a:rPr>
              <a:t>Alpweek</a:t>
            </a:r>
            <a:r>
              <a:rPr lang="en-US" sz="2400" dirty="0">
                <a:latin typeface="Calibri" pitchFamily="34" charset="0"/>
              </a:rPr>
              <a:t> 2012 - </a:t>
            </a:r>
            <a:r>
              <a:rPr lang="en-US" sz="2400" dirty="0" err="1">
                <a:latin typeface="Calibri" pitchFamily="34" charset="0"/>
              </a:rPr>
              <a:t>Poschiavo</a:t>
            </a:r>
            <a:endParaRPr lang="en-US" sz="2400" dirty="0">
              <a:latin typeface="Calibri" pitchFamily="34" charset="0"/>
            </a:endParaRPr>
          </a:p>
          <a:p>
            <a:pPr algn="ctr"/>
            <a:endParaRPr lang="en-US" sz="2400" dirty="0" smtClean="0"/>
          </a:p>
        </p:txBody>
      </p:sp>
      <p:pic>
        <p:nvPicPr>
          <p:cNvPr id="11" name="Image 10" descr="Niederwald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0"/>
            <a:ext cx="4063381" cy="2708921"/>
          </a:xfrm>
          <a:prstGeom prst="rect">
            <a:avLst/>
          </a:prstGeom>
        </p:spPr>
      </p:pic>
      <p:pic>
        <p:nvPicPr>
          <p:cNvPr id="14" name="Image 13" descr="fond vallée Tyro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976340" cy="2708920"/>
          </a:xfrm>
          <a:prstGeom prst="rect">
            <a:avLst/>
          </a:prstGeom>
        </p:spPr>
      </p:pic>
      <p:pic>
        <p:nvPicPr>
          <p:cNvPr id="19" name="Image 18" descr="photo1 cime Evole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0"/>
            <a:ext cx="4067446" cy="2708920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2792501" cy="719138"/>
          </a:xfrm>
          <a:prstGeom prst="rect">
            <a:avLst/>
          </a:prstGeom>
          <a:solidFill>
            <a:srgbClr val="F8B5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0" y="692150"/>
            <a:ext cx="631463" cy="639763"/>
          </a:xfrm>
          <a:prstGeom prst="rect">
            <a:avLst/>
          </a:prstGeom>
          <a:solidFill>
            <a:srgbClr val="F8B5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22" name="Image 21" descr="Vallorcine et MB depuis Emosson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0"/>
            <a:ext cx="1800200" cy="27003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38238"/>
          </a:xfrm>
        </p:spPr>
        <p:txBody>
          <a:bodyPr/>
          <a:lstStyle/>
          <a:p>
            <a:pPr marL="742950" indent="-742950"/>
            <a:r>
              <a:rPr lang="en-US" dirty="0" smtClean="0"/>
              <a:t>1. </a:t>
            </a:r>
            <a:r>
              <a:rPr lang="en-US" dirty="0"/>
              <a:t>Working on images and narratives</a:t>
            </a:r>
          </a:p>
        </p:txBody>
      </p:sp>
      <p:pic>
        <p:nvPicPr>
          <p:cNvPr id="35846" name="Picture 6" descr="barriere d'alp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4211638" cy="2808288"/>
          </a:xfrm>
          <a:prstGeom prst="rect">
            <a:avLst/>
          </a:prstGeom>
          <a:noFill/>
        </p:spPr>
      </p:pic>
      <p:pic>
        <p:nvPicPr>
          <p:cNvPr id="35848" name="Picture 8" descr="Niederwald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196975"/>
            <a:ext cx="4932362" cy="3287713"/>
          </a:xfrm>
          <a:prstGeom prst="rect">
            <a:avLst/>
          </a:prstGeom>
          <a:noFill/>
        </p:spPr>
      </p:pic>
      <p:pic>
        <p:nvPicPr>
          <p:cNvPr id="35851" name="Picture 11" descr="Chateau de Bellinzona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904481"/>
            <a:ext cx="4429466" cy="2953519"/>
          </a:xfrm>
          <a:prstGeom prst="rect">
            <a:avLst/>
          </a:prstGeom>
          <a:noFill/>
        </p:spPr>
      </p:pic>
      <p:pic>
        <p:nvPicPr>
          <p:cNvPr id="8" name="Image 7" descr="photo1 cime Evole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0528" y="3933056"/>
            <a:ext cx="4391806" cy="2924944"/>
          </a:xfrm>
          <a:prstGeom prst="rect">
            <a:avLst/>
          </a:prstGeom>
        </p:spPr>
      </p:pic>
      <p:pic>
        <p:nvPicPr>
          <p:cNvPr id="9" name="Picture 12" descr="chapelle de ND de la vie à St Martin de 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3933057"/>
            <a:ext cx="3900478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1138238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en-US" dirty="0" smtClean="0"/>
              <a:t>2. </a:t>
            </a:r>
            <a:r>
              <a:rPr lang="en-US" dirty="0"/>
              <a:t>Working of local trade and products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Branding of local products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6869" name="Picture 5" descr="photo fondue prospect Courchevel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20938"/>
            <a:ext cx="5543872" cy="4157904"/>
          </a:xfrm>
          <a:prstGeom prst="rect">
            <a:avLst/>
          </a:prstGeom>
          <a:noFill/>
        </p:spPr>
      </p:pic>
      <p:pic>
        <p:nvPicPr>
          <p:cNvPr id="5" name="Image 4" descr="ScreenHunter_02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20888"/>
            <a:ext cx="2808312" cy="1952119"/>
          </a:xfrm>
          <a:prstGeom prst="rect">
            <a:avLst/>
          </a:prstGeom>
        </p:spPr>
      </p:pic>
      <p:pic>
        <p:nvPicPr>
          <p:cNvPr id="6" name="Image 5" descr="ScreenHunter_02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09120"/>
            <a:ext cx="2808312" cy="2097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1138238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en-US" dirty="0" smtClean="0"/>
              <a:t>2. </a:t>
            </a:r>
            <a:r>
              <a:rPr lang="en-US" dirty="0"/>
              <a:t>Working of local trade and products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Regiogeld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38917" name="Picture 5" descr="chiemgau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04864"/>
            <a:ext cx="5905028" cy="383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8" name="Picture 4" descr="Cham valeu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435600" cy="6858000"/>
          </a:xfrm>
          <a:prstGeom prst="rect">
            <a:avLst/>
          </a:prstGeom>
          <a:noFill/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520" y="0"/>
            <a:ext cx="4104456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fr-FR" sz="3200" dirty="0" smtClean="0"/>
              <a:t>3. </a:t>
            </a:r>
            <a:r>
              <a:rPr lang="fr-CH" sz="3200" dirty="0" smtClean="0"/>
              <a:t>Working </a:t>
            </a:r>
            <a:r>
              <a:rPr lang="fr-CH" sz="3200" dirty="0"/>
              <a:t>on </a:t>
            </a:r>
            <a:r>
              <a:rPr lang="fr-CH" sz="3200" dirty="0" smtClean="0"/>
              <a:t>local common </a:t>
            </a:r>
            <a:r>
              <a:rPr lang="fr-CH" sz="3200" dirty="0"/>
              <a:t>values </a:t>
            </a:r>
            <a:endParaRPr lang="fr-FR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Chamonix, 2006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5" name="Picture 5" descr="Cham 4 valeu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150" cy="5430838"/>
          </a:xfrm>
          <a:prstGeom prst="rect">
            <a:avLst/>
          </a:prstGeom>
          <a:noFill/>
        </p:spPr>
      </p:pic>
      <p:pic>
        <p:nvPicPr>
          <p:cNvPr id="5126" name="Picture 6" descr="Cham 4 valeurs recadr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92150"/>
            <a:ext cx="8064500" cy="55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439" y="404664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Living in the Alps today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Flows and roots</a:t>
            </a:r>
            <a:endParaRPr lang="en-US" sz="40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Flows of people, goods, money, images = a threat for social links and territorial </a:t>
            </a:r>
            <a:r>
              <a:rPr lang="en-US" sz="3600" dirty="0"/>
              <a:t>c</a:t>
            </a:r>
            <a:r>
              <a:rPr lang="en-US" sz="3600" dirty="0" smtClean="0"/>
              <a:t>ohesion ?</a:t>
            </a:r>
          </a:p>
          <a:p>
            <a:r>
              <a:rPr lang="en-US" sz="3600" dirty="0" smtClean="0"/>
              <a:t>Local roots : weakness and </a:t>
            </a:r>
            <a:r>
              <a:rPr lang="en-US" sz="3600" dirty="0" err="1" smtClean="0"/>
              <a:t>strenght</a:t>
            </a:r>
            <a:r>
              <a:rPr lang="en-US" sz="3600" dirty="0" smtClean="0"/>
              <a:t> = alpines territories at 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 dirty="0" smtClean="0"/>
              <a:t>Some references</a:t>
            </a:r>
            <a:endParaRPr lang="fr-CH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400" b="1" dirty="0" smtClean="0"/>
              <a:t>Bernard DEBARBIEUX</a:t>
            </a:r>
            <a:r>
              <a:rPr lang="fr-CH" sz="2400" dirty="0"/>
              <a:t> </a:t>
            </a:r>
            <a:r>
              <a:rPr lang="fr-CH" sz="2400" dirty="0" smtClean="0"/>
              <a:t>et </a:t>
            </a:r>
            <a:r>
              <a:rPr lang="fr-CH" sz="2400" b="1" dirty="0"/>
              <a:t>Martin </a:t>
            </a:r>
            <a:r>
              <a:rPr lang="fr-CH" sz="2400" b="1" dirty="0" smtClean="0"/>
              <a:t>CAMENISCH, </a:t>
            </a:r>
            <a:r>
              <a:rPr lang="fr-CH" sz="2400" dirty="0" smtClean="0"/>
              <a:t>2011, «</a:t>
            </a:r>
            <a:r>
              <a:rPr lang="fr-CH" sz="2400" dirty="0"/>
              <a:t> </a:t>
            </a:r>
            <a:r>
              <a:rPr lang="fr-CH" sz="2400" dirty="0" smtClean="0"/>
              <a:t>Intra-municipal migrations in Switzerland : a « mountain-effect », </a:t>
            </a:r>
            <a:r>
              <a:rPr lang="fr-CH" sz="2400" i="1" dirty="0" smtClean="0"/>
              <a:t>Journal of alpine resaerch </a:t>
            </a:r>
            <a:r>
              <a:rPr lang="fr-CH" sz="2400" dirty="0" smtClean="0"/>
              <a:t>[on line]</a:t>
            </a:r>
            <a:r>
              <a:rPr lang="fr-CH" sz="2400" dirty="0"/>
              <a:t>, </a:t>
            </a:r>
            <a:r>
              <a:rPr lang="fr-CH" sz="2400" dirty="0" smtClean="0"/>
              <a:t>99-1</a:t>
            </a:r>
          </a:p>
          <a:p>
            <a:pPr marL="0" indent="0">
              <a:buNone/>
            </a:pPr>
            <a:r>
              <a:rPr lang="fr-CH" sz="2400" dirty="0" smtClean="0"/>
              <a:t>http</a:t>
            </a:r>
            <a:r>
              <a:rPr lang="fr-CH" sz="2400" dirty="0"/>
              <a:t>://rga.revues.org/1360 ; DOI : 10.4000/rga.1360 </a:t>
            </a:r>
            <a:endParaRPr lang="fr-CH" sz="2400" dirty="0" smtClean="0"/>
          </a:p>
          <a:p>
            <a:pPr marL="0" indent="0">
              <a:buNone/>
            </a:pPr>
            <a:endParaRPr lang="fr-CH" sz="2400" dirty="0" smtClean="0"/>
          </a:p>
          <a:p>
            <a:pPr marL="0" indent="0">
              <a:buNone/>
            </a:pPr>
            <a:r>
              <a:rPr lang="fr-CH" sz="2400" b="1" dirty="0"/>
              <a:t>Bernard </a:t>
            </a:r>
            <a:r>
              <a:rPr lang="fr-CH" sz="2400" b="1" dirty="0" smtClean="0"/>
              <a:t>DEBARBIEUX, </a:t>
            </a:r>
            <a:r>
              <a:rPr lang="fr-FR" sz="2400" b="1" dirty="0" smtClean="0"/>
              <a:t>Cristina </a:t>
            </a:r>
            <a:r>
              <a:rPr lang="fr-FR" sz="2400" b="1" dirty="0" err="1"/>
              <a:t>del</a:t>
            </a:r>
            <a:r>
              <a:rPr lang="fr-FR" sz="2400" b="1" dirty="0"/>
              <a:t> BIAGGIO et Mathieu PETITE</a:t>
            </a:r>
            <a:r>
              <a:rPr lang="fr-FR" sz="2400" dirty="0" smtClean="0"/>
              <a:t>, 2008, “Spatialités </a:t>
            </a:r>
            <a:r>
              <a:rPr lang="fr-FR" sz="2400" dirty="0"/>
              <a:t>et territorialités du tourisme. </a:t>
            </a:r>
            <a:r>
              <a:rPr lang="fr-CH" sz="2400" dirty="0"/>
              <a:t>Dialectique du flux et de l’ancrage dans les Alpes », </a:t>
            </a:r>
            <a:r>
              <a:rPr lang="fr-CH" sz="2400" i="1" dirty="0"/>
              <a:t>Civilisations, </a:t>
            </a:r>
            <a:r>
              <a:rPr lang="fr-FR" sz="2400" dirty="0"/>
              <a:t>LVII, 1-2, 75-89</a:t>
            </a:r>
            <a:endParaRPr lang="fr-CH" sz="2400" dirty="0"/>
          </a:p>
          <a:p>
            <a:pPr marL="0" indent="0">
              <a:buNone/>
            </a:pPr>
            <a:endParaRPr lang="fr-CH" sz="2400" dirty="0" smtClean="0"/>
          </a:p>
          <a:p>
            <a:pPr marL="0" indent="0">
              <a:buNone/>
            </a:pPr>
            <a:r>
              <a:rPr lang="fr-CH" sz="2400" b="1" dirty="0" smtClean="0"/>
              <a:t>Bernard DEBARBIEUX et</a:t>
            </a:r>
            <a:r>
              <a:rPr lang="fr-FR" sz="2400" b="1" dirty="0" smtClean="0"/>
              <a:t> </a:t>
            </a:r>
            <a:r>
              <a:rPr lang="fr-FR" sz="2400" b="1" dirty="0"/>
              <a:t>Gilles RUDAZ</a:t>
            </a:r>
            <a:r>
              <a:rPr lang="fr-FR" sz="2400" i="1" dirty="0"/>
              <a:t>,</a:t>
            </a:r>
            <a:r>
              <a:rPr lang="fr-FR" sz="2400" dirty="0"/>
              <a:t> </a:t>
            </a:r>
            <a:r>
              <a:rPr lang="fr-FR" sz="2400" dirty="0" smtClean="0"/>
              <a:t>2010, </a:t>
            </a:r>
            <a:r>
              <a:rPr lang="fr-FR" sz="2400" i="1" dirty="0" smtClean="0"/>
              <a:t>Les </a:t>
            </a:r>
            <a:r>
              <a:rPr lang="fr-FR" sz="2400" i="1" dirty="0"/>
              <a:t>faiseurs de montagne: imaginaires politiques et territorialités (XVIIIe-XXIe siècle),</a:t>
            </a:r>
            <a:r>
              <a:rPr lang="fr-FR" sz="2400" dirty="0"/>
              <a:t> Paris, CNRS-Editions.</a:t>
            </a:r>
            <a:endParaRPr lang="fr-CH" sz="2400" dirty="0"/>
          </a:p>
          <a:p>
            <a:pPr marL="0" indent="0">
              <a:buNone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70134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485" name="Picture 5" descr="Alpes demo 1871-19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225207" cy="6608039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145"/>
            <a:ext cx="8497639" cy="576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Contrasted demographic trends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3205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29271"/>
            <a:ext cx="8712968" cy="7939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Contrasted demographic trends</a:t>
            </a:r>
            <a:endParaRPr lang="en-US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5" name="Picture 5" descr="Alpes demo 1981-2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498"/>
            <a:ext cx="9144000" cy="647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267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sz="3600" dirty="0" smtClean="0"/>
              <a:t>Less and less polarized demographic growth</a:t>
            </a:r>
            <a:endParaRPr lang="fr-CH" sz="3600" dirty="0"/>
          </a:p>
        </p:txBody>
      </p:sp>
      <p:pic>
        <p:nvPicPr>
          <p:cNvPr id="4" name="Espace réservé du contenu 3" descr="ScreenHunter_02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4032448" cy="4032448"/>
          </a:xfrm>
        </p:spPr>
      </p:pic>
      <p:pic>
        <p:nvPicPr>
          <p:cNvPr id="5" name="Image 4" descr="ScreenHunter_02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3960439" cy="3960439"/>
          </a:xfrm>
          <a:prstGeom prst="rect">
            <a:avLst/>
          </a:prstGeom>
        </p:spPr>
      </p:pic>
      <p:pic>
        <p:nvPicPr>
          <p:cNvPr id="6" name="Image 5" descr="ScreenHunter_026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5053681"/>
            <a:ext cx="1438275" cy="1581150"/>
          </a:xfrm>
          <a:prstGeom prst="rect">
            <a:avLst/>
          </a:prstGeom>
        </p:spPr>
      </p:pic>
      <p:pic>
        <p:nvPicPr>
          <p:cNvPr id="7" name="Image 6" descr="ScreenHunter_027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5118331"/>
            <a:ext cx="1176689" cy="12241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71600" y="491532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1940-1950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6727103" y="4901465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1990-2000</a:t>
            </a:r>
            <a:endParaRPr lang="fr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52128"/>
          </a:xfrm>
        </p:spPr>
        <p:txBody>
          <a:bodyPr>
            <a:normAutofit fontScale="90000"/>
          </a:bodyPr>
          <a:lstStyle/>
          <a:p>
            <a:r>
              <a:rPr lang="fr-CH" sz="3600" dirty="0" smtClean="0"/>
              <a:t>In-migration in Swiss municipalities</a:t>
            </a:r>
            <a:br>
              <a:rPr lang="fr-CH" sz="3600" dirty="0" smtClean="0"/>
            </a:br>
            <a:r>
              <a:rPr lang="fr-CH" sz="2800" dirty="0"/>
              <a:t/>
            </a:r>
            <a:br>
              <a:rPr lang="fr-CH" sz="2800" dirty="0"/>
            </a:br>
            <a:r>
              <a:rPr lang="fr-CH" sz="2800" i="1" dirty="0"/>
              <a:t>D</a:t>
            </a:r>
            <a:r>
              <a:rPr lang="fr-CH" sz="2800" i="1" dirty="0" smtClean="0"/>
              <a:t>ifference between each municipal rate and the average (8,6%)</a:t>
            </a:r>
            <a:endParaRPr lang="fr-CH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10182033" cy="5085184"/>
          </a:xfrm>
        </p:spPr>
      </p:pic>
      <p:sp>
        <p:nvSpPr>
          <p:cNvPr id="3" name="ZoneTexte 2"/>
          <p:cNvSpPr txBox="1"/>
          <p:nvPr/>
        </p:nvSpPr>
        <p:spPr>
          <a:xfrm>
            <a:off x="7740352" y="4005064"/>
            <a:ext cx="172819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Jh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Jhv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Mv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Nbv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306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38138"/>
          </a:xfrm>
        </p:spPr>
        <p:txBody>
          <a:bodyPr>
            <a:normAutofit fontScale="90000"/>
          </a:bodyPr>
          <a:lstStyle/>
          <a:p>
            <a:r>
              <a:rPr lang="fr-CH" sz="3600" dirty="0" smtClean="0"/>
              <a:t>Out-</a:t>
            </a:r>
            <a:r>
              <a:rPr lang="fr-CH" sz="3600" dirty="0"/>
              <a:t>migration in Swiss municipalities</a:t>
            </a:r>
            <a:br>
              <a:rPr lang="fr-CH" sz="3600" dirty="0"/>
            </a:br>
            <a:r>
              <a:rPr lang="fr-CH" sz="2800" dirty="0"/>
              <a:t/>
            </a:r>
            <a:br>
              <a:rPr lang="fr-CH" sz="2800" dirty="0"/>
            </a:br>
            <a:r>
              <a:rPr lang="fr-CH" sz="2800" i="1" dirty="0"/>
              <a:t>Difference between each municipal rate and the average (</a:t>
            </a:r>
            <a:r>
              <a:rPr lang="fr-CH" sz="2800" dirty="0" smtClean="0"/>
              <a:t>7.9%) </a:t>
            </a:r>
            <a:endParaRPr lang="fr-CH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505058" cy="4896544"/>
          </a:xfrm>
        </p:spPr>
      </p:pic>
      <p:sp>
        <p:nvSpPr>
          <p:cNvPr id="4" name="ZoneTexte 3"/>
          <p:cNvSpPr txBox="1"/>
          <p:nvPr/>
        </p:nvSpPr>
        <p:spPr>
          <a:xfrm>
            <a:off x="7596336" y="4005064"/>
            <a:ext cx="172819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Jh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Jhv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Mv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Nbv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32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1209675"/>
          </a:xfrm>
        </p:spPr>
        <p:txBody>
          <a:bodyPr>
            <a:normAutofit/>
          </a:bodyPr>
          <a:lstStyle/>
          <a:p>
            <a:r>
              <a:rPr lang="en-US" sz="3600" dirty="0"/>
              <a:t>The diversification of inhabitants of alpine municipalities : </a:t>
            </a:r>
            <a:r>
              <a:rPr lang="en-US" sz="3600" dirty="0" smtClean="0"/>
              <a:t>social features</a:t>
            </a:r>
            <a:endParaRPr lang="en-US" sz="36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Local families and new inhabitants</a:t>
            </a:r>
          </a:p>
          <a:p>
            <a:r>
              <a:rPr lang="en-US" dirty="0" smtClean="0"/>
              <a:t>Sedentary people and commuters</a:t>
            </a:r>
          </a:p>
          <a:p>
            <a:r>
              <a:rPr lang="en-US" dirty="0" smtClean="0"/>
              <a:t>Tourists, second home dwellers and permanent inhabitants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= high level of diversification and less en less relevant categories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12096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diversification of inhabitants of alpine municipalities :</a:t>
            </a:r>
            <a:r>
              <a:rPr lang="en-US" sz="3600" dirty="0"/>
              <a:t> </a:t>
            </a:r>
            <a:r>
              <a:rPr lang="en-US" sz="3600" dirty="0" smtClean="0"/>
              <a:t>social risks</a:t>
            </a:r>
            <a:endParaRPr lang="en-US" sz="36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52596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Weakening social links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Neighborhood micro-conflicts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Disagreements on public management models: how to choose between a choral and a hunters association ? Between cross-country tracks and intense forestry valorization ?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Etc.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to renew local societies ?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229922" cy="5301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Local societies are no more an evidence. They have to be deliberately shaped and reshaped.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Working on images and narratives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Working of local trade and products</a:t>
            </a:r>
          </a:p>
          <a:p>
            <a:pPr marL="742950" indent="-742950">
              <a:buAutoNum type="arabicPeriod"/>
            </a:pPr>
            <a:r>
              <a:rPr lang="fr-CH" sz="3600" dirty="0" smtClean="0"/>
              <a:t>Working on local common values </a:t>
            </a:r>
            <a:endParaRPr lang="fr-FR" sz="3600" dirty="0"/>
          </a:p>
          <a:p>
            <a:pPr>
              <a:buNone/>
            </a:pPr>
            <a:r>
              <a:rPr lang="en-US" sz="3600" dirty="0" smtClean="0"/>
              <a:t>= Reinventing specificity and singularity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354</Words>
  <Application>Microsoft Macintosh PowerPoint</Application>
  <PresentationFormat>Présentation à l'écran (4:3)</PresentationFormat>
  <Paragraphs>73</Paragraphs>
  <Slides>16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Contrasted demographic trends</vt:lpstr>
      <vt:lpstr>Contrasted demographic trends</vt:lpstr>
      <vt:lpstr>Less and less polarized demographic growth</vt:lpstr>
      <vt:lpstr>In-migration in Swiss municipalities  Difference between each municipal rate and the average (8,6%)</vt:lpstr>
      <vt:lpstr>Out-migration in Swiss municipalities  Difference between each municipal rate and the average (7.9%) </vt:lpstr>
      <vt:lpstr>The diversification of inhabitants of alpine municipalities : social features</vt:lpstr>
      <vt:lpstr>The diversification of inhabitants of alpine municipalities : social risks</vt:lpstr>
      <vt:lpstr>How to renew local societies ?</vt:lpstr>
      <vt:lpstr>1. Working on images and narratives</vt:lpstr>
      <vt:lpstr>2. Working of local trade and products</vt:lpstr>
      <vt:lpstr>2. Working of local trade and products</vt:lpstr>
      <vt:lpstr>Présentation PowerPoint</vt:lpstr>
      <vt:lpstr>Présentation PowerPoint</vt:lpstr>
      <vt:lpstr>Living in the Alps today Flows and roots</vt:lpstr>
      <vt:lpstr>Some references</vt:lpstr>
    </vt:vector>
  </TitlesOfParts>
  <Company>Université de Genève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 Valais</dc:title>
  <dc:creator>Debarbieux</dc:creator>
  <cp:lastModifiedBy>Bernard Debarbieux</cp:lastModifiedBy>
  <cp:revision>43</cp:revision>
  <dcterms:created xsi:type="dcterms:W3CDTF">2011-11-07T06:06:39Z</dcterms:created>
  <dcterms:modified xsi:type="dcterms:W3CDTF">2012-09-06T11:45:43Z</dcterms:modified>
</cp:coreProperties>
</file>