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7" r:id="rId3"/>
    <p:sldId id="306" r:id="rId4"/>
    <p:sldId id="308" r:id="rId5"/>
    <p:sldId id="322" r:id="rId6"/>
    <p:sldId id="323" r:id="rId7"/>
    <p:sldId id="324" r:id="rId8"/>
    <p:sldId id="325" r:id="rId9"/>
    <p:sldId id="309" r:id="rId10"/>
    <p:sldId id="335" r:id="rId11"/>
    <p:sldId id="331" r:id="rId12"/>
    <p:sldId id="332" r:id="rId13"/>
    <p:sldId id="329" r:id="rId14"/>
    <p:sldId id="330" r:id="rId15"/>
    <p:sldId id="333" r:id="rId16"/>
    <p:sldId id="334" r:id="rId17"/>
    <p:sldId id="336" r:id="rId18"/>
    <p:sldId id="337" r:id="rId19"/>
    <p:sldId id="339" r:id="rId20"/>
    <p:sldId id="338" r:id="rId21"/>
    <p:sldId id="340" r:id="rId22"/>
    <p:sldId id="318" r:id="rId23"/>
  </p:sldIdLst>
  <p:sldSz cx="9144000" cy="6858000" type="screen4x3"/>
  <p:notesSz cx="6662738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E9D532"/>
    <a:srgbClr val="24D60C"/>
    <a:srgbClr val="E7E7E7"/>
    <a:srgbClr val="37F21E"/>
    <a:srgbClr val="87867A"/>
    <a:srgbClr val="FEF2A6"/>
    <a:srgbClr val="FBD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 autoAdjust="0"/>
    <p:restoredTop sz="88095" autoAdjust="0"/>
  </p:normalViewPr>
  <p:slideViewPr>
    <p:cSldViewPr snapToObjects="1">
      <p:cViewPr varScale="1">
        <p:scale>
          <a:sx n="107" d="100"/>
          <a:sy n="107" d="100"/>
        </p:scale>
        <p:origin x="2136" y="176"/>
      </p:cViewPr>
      <p:guideLst>
        <p:guide orient="horz" pos="1368"/>
        <p:guide pos="912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6" d="100"/>
          <a:sy n="106" d="100"/>
        </p:scale>
        <p:origin x="-4200" y="-12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1246777A-D3B9-4C9F-A33A-9208418ACA9B}" type="datetime1">
              <a:rPr lang="de-DE"/>
              <a:pPr>
                <a:defRPr/>
              </a:pPr>
              <a:t>22.11.22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0D4B1366-48BF-48BF-A141-7D2F6C1FC5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3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C111229B-107B-401F-91E6-9CE7A9C8E32F}" type="datetime1">
              <a:rPr lang="de-DE"/>
              <a:pPr>
                <a:defRPr/>
              </a:pPr>
              <a:t>22.11.22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190F0BA4-AC0B-4C05-8FA9-B82EA52282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61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15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07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53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56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Schöllenen um 1920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8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64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43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Wikipedia, Urheber: </a:t>
            </a:r>
            <a:r>
              <a:rPr lang="de-CH" dirty="0" err="1"/>
              <a:t>Tschubby</a:t>
            </a:r>
            <a:endParaRPr lang="de-CH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http://upload.wikimedia.org/wikipedia/commons/6/63/Karte_Lage_Kanton_Tessin_2012.2.png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F0BA4-AC0B-4C05-8FA9-B82EA522826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94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705A-B0CA-4276-9984-273755711A17}" type="datetime1">
              <a:rPr lang="de-DE"/>
              <a:pPr>
                <a:defRPr/>
              </a:pPr>
              <a:t>22.11.22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A259-B0A8-410B-9455-AAFD25B03D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46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444625" y="2005013"/>
            <a:ext cx="7699375" cy="48529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444625" y="609600"/>
            <a:ext cx="7699375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09600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162800" cy="1371600"/>
          </a:xfrm>
        </p:spPr>
        <p:txBody>
          <a:bodyPr/>
          <a:lstStyle>
            <a:lvl1pPr algn="l">
              <a:defRPr sz="240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1371600" cy="457200"/>
          </a:xfrm>
        </p:spPr>
        <p:txBody>
          <a:bodyPr tIns="72000" bIns="72000" anchor="b"/>
          <a:lstStyle>
            <a:lvl1pPr marL="0" indent="0" algn="r">
              <a:buNone/>
              <a:defRPr sz="9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5"/>
            <a:ext cx="7162800" cy="4464688"/>
          </a:xfrm>
        </p:spPr>
        <p:txBody>
          <a:bodyPr tIns="108000"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0" y="6469063"/>
            <a:ext cx="1371600" cy="179387"/>
          </a:xfrm>
        </p:spPr>
        <p:txBody>
          <a:bodyPr tIns="108000" bIns="0" anchor="b"/>
          <a:lstStyle>
            <a:lvl1pPr>
              <a:defRPr sz="9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7CD45B-515D-446F-886C-394E3F691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53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444625" y="2005013"/>
            <a:ext cx="7699375" cy="48529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444625" y="609600"/>
            <a:ext cx="7699375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609600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162800" cy="1371600"/>
          </a:xfrm>
        </p:spPr>
        <p:txBody>
          <a:bodyPr/>
          <a:lstStyle>
            <a:lvl1pPr algn="l">
              <a:defRPr sz="240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1371600" cy="457200"/>
          </a:xfrm>
        </p:spPr>
        <p:txBody>
          <a:bodyPr tIns="72000" bIns="72000" anchor="b"/>
          <a:lstStyle>
            <a:lvl1pPr marL="0" indent="0" algn="r">
              <a:buNone/>
              <a:defRPr sz="9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3"/>
            <a:ext cx="3581400" cy="4625027"/>
          </a:xfrm>
        </p:spPr>
        <p:txBody>
          <a:bodyPr tIns="108000"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"/>
          </p:nvPr>
        </p:nvSpPr>
        <p:spPr>
          <a:xfrm>
            <a:off x="5334000" y="2005013"/>
            <a:ext cx="3810000" cy="48536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0" y="6469063"/>
            <a:ext cx="1371600" cy="179387"/>
          </a:xfrm>
        </p:spPr>
        <p:txBody>
          <a:bodyPr tIns="108000" bIns="0" anchor="b"/>
          <a:lstStyle>
            <a:lvl1pPr>
              <a:defRPr sz="9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CF209-0EBE-4889-90FC-D6E762FD8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8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444625" y="2005013"/>
            <a:ext cx="7699375" cy="48529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444625" y="609600"/>
            <a:ext cx="7699375" cy="1371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09600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idx="1"/>
          </p:nvPr>
        </p:nvSpPr>
        <p:spPr>
          <a:xfrm>
            <a:off x="1445400" y="2004374"/>
            <a:ext cx="7698600" cy="48536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162800" cy="1371600"/>
          </a:xfrm>
        </p:spPr>
        <p:txBody>
          <a:bodyPr/>
          <a:lstStyle>
            <a:lvl1pPr algn="l">
              <a:defRPr sz="240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1371600" cy="457200"/>
          </a:xfrm>
        </p:spPr>
        <p:txBody>
          <a:bodyPr tIns="72000" bIns="72000" anchor="b"/>
          <a:lstStyle>
            <a:lvl1pPr marL="0" indent="0" algn="r">
              <a:buNone/>
              <a:defRPr sz="9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0" y="6469063"/>
            <a:ext cx="1371600" cy="179387"/>
          </a:xfrm>
        </p:spPr>
        <p:txBody>
          <a:bodyPr tIns="108000" bIns="0" anchor="b"/>
          <a:lstStyle>
            <a:lvl1pPr>
              <a:defRPr sz="9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51508F-B813-4D68-9F43-16847AD95F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4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KANTONSPOLIZEI URI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67134-575A-4D86-A385-036A5D7F0A3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18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11C98FC5-85A0-46B8-A158-039AE7846A1D}" type="datetime1">
              <a:rPr lang="de-DE"/>
              <a:pPr>
                <a:defRPr/>
              </a:pPr>
              <a:t>22.11.22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0C73CBD9-701A-44CE-8FAD-21DA4497F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3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09600"/>
            <a:ext cx="1371600" cy="1371600"/>
          </a:xfrm>
          <a:prstGeom prst="rect">
            <a:avLst/>
          </a:prstGeom>
          <a:solidFill>
            <a:srgbClr val="FFD7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47800" y="609600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5124" name="Bild 7" descr="Kanton_sw_kle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121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feld 8"/>
          <p:cNvSpPr txBox="1">
            <a:spLocks noChangeArrowheads="1"/>
          </p:cNvSpPr>
          <p:nvPr/>
        </p:nvSpPr>
        <p:spPr bwMode="auto">
          <a:xfrm>
            <a:off x="1447800" y="114300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de-DE" sz="900"/>
              <a:t>AMT FÜR UMWELTSCHUTZ</a:t>
            </a:r>
          </a:p>
          <a:p>
            <a:pPr algn="r" eaLnBrk="1" hangingPunct="1"/>
            <a:endParaRPr lang="de-DE" sz="900"/>
          </a:p>
          <a:p>
            <a:pPr algn="r" eaLnBrk="1" hangingPunct="1"/>
            <a:r>
              <a:rPr lang="de-DE" sz="900" b="1"/>
              <a:t>ABTEILUNG</a:t>
            </a:r>
          </a:p>
          <a:p>
            <a:pPr algn="r" eaLnBrk="1" hangingPunct="1"/>
            <a:r>
              <a:rPr lang="de-DE" sz="900" b="1"/>
              <a:t>IMMISSIONSSCHUTZ</a:t>
            </a:r>
          </a:p>
        </p:txBody>
      </p:sp>
      <p:sp>
        <p:nvSpPr>
          <p:cNvPr id="5126" name="Textfeld 10"/>
          <p:cNvSpPr txBox="1">
            <a:spLocks noChangeArrowheads="1"/>
          </p:cNvSpPr>
          <p:nvPr/>
        </p:nvSpPr>
        <p:spPr bwMode="auto">
          <a:xfrm>
            <a:off x="0" y="2111757"/>
            <a:ext cx="2819400" cy="28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0" bIns="108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en-US" sz="2400" dirty="0"/>
              <a:t>Transalpine traffic: New Solutions to Old Challenges?</a:t>
            </a:r>
          </a:p>
          <a:p>
            <a:pPr algn="r" eaLnBrk="1" hangingPunct="1">
              <a:lnSpc>
                <a:spcPts val="3000"/>
              </a:lnSpc>
            </a:pPr>
            <a:r>
              <a:rPr lang="de-DE" dirty="0" err="1"/>
              <a:t>AlpWeek</a:t>
            </a:r>
            <a:endParaRPr lang="de-DE" dirty="0"/>
          </a:p>
          <a:p>
            <a:pPr algn="r" eaLnBrk="1" hangingPunct="1"/>
            <a:r>
              <a:rPr lang="de-DE" dirty="0"/>
              <a:t>September 6, 2012 </a:t>
            </a:r>
          </a:p>
          <a:p>
            <a:pPr algn="r" eaLnBrk="1" hangingPunct="1"/>
            <a:endParaRPr lang="de-DE" dirty="0"/>
          </a:p>
          <a:p>
            <a:pPr algn="r" eaLnBrk="1" hangingPunct="1"/>
            <a:r>
              <a:rPr lang="de-DE" dirty="0"/>
              <a:t>Niklas Joos-Widmer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-1"/>
            <a:ext cx="63627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Alpine Initiative – Modal </a:t>
            </a:r>
            <a:r>
              <a:rPr lang="de-CH" dirty="0" err="1"/>
              <a:t>Shift</a:t>
            </a:r>
            <a:r>
              <a:rPr lang="de-CH" dirty="0"/>
              <a:t> </a:t>
            </a:r>
            <a:r>
              <a:rPr lang="de-CH" dirty="0" err="1"/>
              <a:t>Policy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/>
              <a:t>Policy</a:t>
            </a:r>
            <a:r>
              <a:rPr lang="de-CH" dirty="0"/>
              <a:t>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5"/>
            <a:ext cx="5267672" cy="44646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1994 </a:t>
            </a:r>
            <a:r>
              <a:rPr lang="de-CH" dirty="0" err="1"/>
              <a:t>the</a:t>
            </a:r>
            <a:r>
              <a:rPr lang="de-CH" dirty="0"/>
              <a:t> Swiss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voted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Alpine Initiative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demands</a:t>
            </a:r>
            <a:r>
              <a:rPr lang="de-CH" dirty="0"/>
              <a:t>  </a:t>
            </a:r>
            <a:r>
              <a:rPr lang="de-CH" dirty="0" err="1"/>
              <a:t>protection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Alpine Space </a:t>
            </a:r>
            <a:r>
              <a:rPr lang="de-CH" dirty="0" err="1"/>
              <a:t>and</a:t>
            </a:r>
            <a:r>
              <a:rPr lang="de-CH" dirty="0"/>
              <a:t> modal </a:t>
            </a:r>
            <a:r>
              <a:rPr lang="de-CH" dirty="0" err="1"/>
              <a:t>shift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road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rail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/>
              <a:t>Since</a:t>
            </a:r>
            <a:r>
              <a:rPr lang="de-CH" dirty="0"/>
              <a:t> </a:t>
            </a:r>
            <a:r>
              <a:rPr lang="de-CH" dirty="0" err="1"/>
              <a:t>then</a:t>
            </a:r>
            <a:r>
              <a:rPr lang="de-CH" dirty="0"/>
              <a:t> </a:t>
            </a:r>
            <a:r>
              <a:rPr lang="de-CH" dirty="0" err="1"/>
              <a:t>Switzerland</a:t>
            </a:r>
            <a:r>
              <a:rPr lang="de-CH" dirty="0"/>
              <a:t> </a:t>
            </a:r>
            <a:r>
              <a:rPr lang="de-CH" dirty="0" err="1"/>
              <a:t>took</a:t>
            </a:r>
            <a:r>
              <a:rPr lang="de-CH" dirty="0"/>
              <a:t> </a:t>
            </a:r>
            <a:r>
              <a:rPr lang="de-CH" dirty="0" err="1"/>
              <a:t>measures</a:t>
            </a:r>
            <a:r>
              <a:rPr lang="de-CH" dirty="0"/>
              <a:t> such </a:t>
            </a:r>
            <a:r>
              <a:rPr lang="de-CH" dirty="0" err="1"/>
              <a:t>as</a:t>
            </a:r>
            <a:endParaRPr lang="de-CH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Performance-related Heavy Vehicle Fee (HVF)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Construction of a new railway-infrastructure NEAT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Heavy Duty Vehicles Control Centers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Financial support for rail-transport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Observation of transport development and environmental impacts</a:t>
            </a:r>
            <a:endParaRPr lang="de-CH" sz="1400" dirty="0"/>
          </a:p>
          <a:p>
            <a:pPr marL="742950" lvl="1" indent="-285750">
              <a:buFont typeface="Arial" pitchFamily="34" charset="0"/>
              <a:buChar char="•"/>
            </a:pPr>
            <a:endParaRPr lang="de-CH" dirty="0"/>
          </a:p>
          <a:p>
            <a:pPr marL="742950" lvl="1" indent="-285750"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6" name="Picture 4" descr="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272" y="3532494"/>
            <a:ext cx="2081498" cy="1264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nik\pix\090814_ATG_Budapest_Brunni\DSC05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028386"/>
            <a:ext cx="2081498" cy="14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fM-U Messstationen Erstfeld 171008 0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272" y="4906455"/>
            <a:ext cx="2081498" cy="14407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20272" y="4612486"/>
            <a:ext cx="11705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Urner Kantonspolizei</a:t>
            </a:r>
          </a:p>
        </p:txBody>
      </p:sp>
    </p:spTree>
    <p:extLst>
      <p:ext uri="{BB962C8B-B14F-4D97-AF65-F5344CB8AC3E}">
        <p14:creationId xmlns:p14="http://schemas.microsoft.com/office/powerpoint/2010/main" val="39882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41278"/>
            <a:ext cx="3282998" cy="48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Immissions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MfM-U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44" name="Picture 4" descr="C:\bullshit\UEP_Flechtenkarte_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528" y="2041278"/>
            <a:ext cx="3419872" cy="48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47664" y="2852936"/>
            <a:ext cx="1300356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C000"/>
                </a:solidFill>
              </a:rPr>
              <a:t>Noise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08104" y="2852936"/>
            <a:ext cx="2074607" cy="584775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3200" b="1" dirty="0" err="1">
                <a:solidFill>
                  <a:srgbClr val="FFC000"/>
                </a:solidFill>
              </a:rPr>
              <a:t>Airquality</a:t>
            </a:r>
            <a:endParaRPr lang="de-CH" sz="3200" b="1" dirty="0">
              <a:solidFill>
                <a:srgbClr val="FFC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47664" y="6556117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BAFU</a:t>
            </a:r>
          </a:p>
        </p:txBody>
      </p:sp>
    </p:spTree>
    <p:extLst>
      <p:ext uri="{BB962C8B-B14F-4D97-AF65-F5344CB8AC3E}">
        <p14:creationId xmlns:p14="http://schemas.microsoft.com/office/powerpoint/2010/main" val="154093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Health</a:t>
            </a:r>
            <a:r>
              <a:rPr lang="de-CH" dirty="0"/>
              <a:t> Impact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MfM-U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6" name="Picture 4" descr="Unteres_Reusstal_gro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2204863"/>
            <a:ext cx="5976664" cy="4481541"/>
          </a:xfrm>
          <a:prstGeom prst="rect">
            <a:avLst/>
          </a:prstGeom>
          <a:noFill/>
          <a:ln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185038"/>
            <a:ext cx="3168352" cy="213545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5868144" y="4135829"/>
            <a:ext cx="17540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Gesundheitsstudie MfM-U, THP Basel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4355976" y="3861048"/>
            <a:ext cx="4464496" cy="1152128"/>
            <a:chOff x="4355976" y="3861048"/>
            <a:chExt cx="4464496" cy="1152128"/>
          </a:xfrm>
        </p:grpSpPr>
        <p:cxnSp>
          <p:nvCxnSpPr>
            <p:cNvPr id="15" name="Gerade Verbindung 14"/>
            <p:cNvCxnSpPr/>
            <p:nvPr/>
          </p:nvCxnSpPr>
          <p:spPr>
            <a:xfrm flipH="1">
              <a:off x="4355976" y="3861048"/>
              <a:ext cx="1872208" cy="114372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4788024" y="3861048"/>
              <a:ext cx="2016224" cy="114372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H="1">
              <a:off x="6084168" y="3933056"/>
              <a:ext cx="2736304" cy="107171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4355976" y="5013176"/>
              <a:ext cx="4320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788024" y="5013176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feld 12"/>
          <p:cNvSpPr txBox="1"/>
          <p:nvPr/>
        </p:nvSpPr>
        <p:spPr>
          <a:xfrm>
            <a:off x="1835696" y="6433011"/>
            <a:ext cx="816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Kanton Uri</a:t>
            </a:r>
          </a:p>
        </p:txBody>
      </p:sp>
    </p:spTree>
    <p:extLst>
      <p:ext uri="{BB962C8B-B14F-4D97-AF65-F5344CB8AC3E}">
        <p14:creationId xmlns:p14="http://schemas.microsoft.com/office/powerpoint/2010/main" val="3306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475657" y="3284984"/>
            <a:ext cx="7551886" cy="1584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Alpine </a:t>
            </a:r>
            <a:r>
              <a:rPr lang="de-CH" dirty="0" err="1"/>
              <a:t>Effect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MfM-U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164288" y="2576030"/>
            <a:ext cx="1633130" cy="161203"/>
            <a:chOff x="2880" y="1570"/>
            <a:chExt cx="1270" cy="12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880" y="1570"/>
              <a:ext cx="1270" cy="79"/>
            </a:xfrm>
            <a:custGeom>
              <a:avLst/>
              <a:gdLst>
                <a:gd name="T0" fmla="*/ 0 w 1227"/>
                <a:gd name="T1" fmla="*/ 76 h 79"/>
                <a:gd name="T2" fmla="*/ 122 w 1227"/>
                <a:gd name="T3" fmla="*/ 35 h 79"/>
                <a:gd name="T4" fmla="*/ 261 w 1227"/>
                <a:gd name="T5" fmla="*/ 0 h 79"/>
                <a:gd name="T6" fmla="*/ 570 w 1227"/>
                <a:gd name="T7" fmla="*/ 29 h 79"/>
                <a:gd name="T8" fmla="*/ 628 w 1227"/>
                <a:gd name="T9" fmla="*/ 47 h 79"/>
                <a:gd name="T10" fmla="*/ 715 w 1227"/>
                <a:gd name="T11" fmla="*/ 58 h 79"/>
                <a:gd name="T12" fmla="*/ 814 w 1227"/>
                <a:gd name="T13" fmla="*/ 76 h 79"/>
                <a:gd name="T14" fmla="*/ 1041 w 1227"/>
                <a:gd name="T15" fmla="*/ 64 h 79"/>
                <a:gd name="T16" fmla="*/ 1227 w 1227"/>
                <a:gd name="T17" fmla="*/ 6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7"/>
                <a:gd name="T28" fmla="*/ 0 h 79"/>
                <a:gd name="T29" fmla="*/ 1227 w 1227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7" h="79">
                  <a:moveTo>
                    <a:pt x="0" y="76"/>
                  </a:moveTo>
                  <a:cubicBezTo>
                    <a:pt x="34" y="52"/>
                    <a:pt x="83" y="48"/>
                    <a:pt x="122" y="35"/>
                  </a:cubicBezTo>
                  <a:cubicBezTo>
                    <a:pt x="159" y="9"/>
                    <a:pt x="216" y="9"/>
                    <a:pt x="261" y="0"/>
                  </a:cubicBezTo>
                  <a:cubicBezTo>
                    <a:pt x="394" y="4"/>
                    <a:pt x="457" y="6"/>
                    <a:pt x="570" y="29"/>
                  </a:cubicBezTo>
                  <a:cubicBezTo>
                    <a:pt x="590" y="33"/>
                    <a:pt x="608" y="44"/>
                    <a:pt x="628" y="47"/>
                  </a:cubicBezTo>
                  <a:cubicBezTo>
                    <a:pt x="657" y="51"/>
                    <a:pt x="715" y="58"/>
                    <a:pt x="715" y="58"/>
                  </a:cubicBezTo>
                  <a:cubicBezTo>
                    <a:pt x="747" y="69"/>
                    <a:pt x="781" y="70"/>
                    <a:pt x="814" y="76"/>
                  </a:cubicBezTo>
                  <a:cubicBezTo>
                    <a:pt x="890" y="73"/>
                    <a:pt x="967" y="79"/>
                    <a:pt x="1041" y="64"/>
                  </a:cubicBezTo>
                  <a:cubicBezTo>
                    <a:pt x="1111" y="49"/>
                    <a:pt x="1143" y="6"/>
                    <a:pt x="1227" y="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2000">
                <a:latin typeface="Times" pitchFamily="1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880" y="1616"/>
              <a:ext cx="1270" cy="79"/>
            </a:xfrm>
            <a:custGeom>
              <a:avLst/>
              <a:gdLst>
                <a:gd name="T0" fmla="*/ 0 w 1227"/>
                <a:gd name="T1" fmla="*/ 76 h 79"/>
                <a:gd name="T2" fmla="*/ 122 w 1227"/>
                <a:gd name="T3" fmla="*/ 35 h 79"/>
                <a:gd name="T4" fmla="*/ 261 w 1227"/>
                <a:gd name="T5" fmla="*/ 0 h 79"/>
                <a:gd name="T6" fmla="*/ 570 w 1227"/>
                <a:gd name="T7" fmla="*/ 29 h 79"/>
                <a:gd name="T8" fmla="*/ 628 w 1227"/>
                <a:gd name="T9" fmla="*/ 47 h 79"/>
                <a:gd name="T10" fmla="*/ 715 w 1227"/>
                <a:gd name="T11" fmla="*/ 58 h 79"/>
                <a:gd name="T12" fmla="*/ 814 w 1227"/>
                <a:gd name="T13" fmla="*/ 76 h 79"/>
                <a:gd name="T14" fmla="*/ 1041 w 1227"/>
                <a:gd name="T15" fmla="*/ 64 h 79"/>
                <a:gd name="T16" fmla="*/ 1227 w 1227"/>
                <a:gd name="T17" fmla="*/ 6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7"/>
                <a:gd name="T28" fmla="*/ 0 h 79"/>
                <a:gd name="T29" fmla="*/ 1227 w 1227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7" h="79">
                  <a:moveTo>
                    <a:pt x="0" y="76"/>
                  </a:moveTo>
                  <a:cubicBezTo>
                    <a:pt x="34" y="52"/>
                    <a:pt x="83" y="48"/>
                    <a:pt x="122" y="35"/>
                  </a:cubicBezTo>
                  <a:cubicBezTo>
                    <a:pt x="159" y="9"/>
                    <a:pt x="216" y="9"/>
                    <a:pt x="261" y="0"/>
                  </a:cubicBezTo>
                  <a:cubicBezTo>
                    <a:pt x="394" y="4"/>
                    <a:pt x="457" y="6"/>
                    <a:pt x="570" y="29"/>
                  </a:cubicBezTo>
                  <a:cubicBezTo>
                    <a:pt x="590" y="33"/>
                    <a:pt x="608" y="44"/>
                    <a:pt x="628" y="47"/>
                  </a:cubicBezTo>
                  <a:cubicBezTo>
                    <a:pt x="657" y="51"/>
                    <a:pt x="715" y="58"/>
                    <a:pt x="715" y="58"/>
                  </a:cubicBezTo>
                  <a:cubicBezTo>
                    <a:pt x="747" y="69"/>
                    <a:pt x="781" y="70"/>
                    <a:pt x="814" y="76"/>
                  </a:cubicBezTo>
                  <a:cubicBezTo>
                    <a:pt x="890" y="73"/>
                    <a:pt x="967" y="79"/>
                    <a:pt x="1041" y="64"/>
                  </a:cubicBezTo>
                  <a:cubicBezTo>
                    <a:pt x="1111" y="49"/>
                    <a:pt x="1143" y="6"/>
                    <a:pt x="1227" y="6"/>
                  </a:cubicBezTo>
                </a:path>
              </a:pathLst>
            </a:custGeom>
            <a:noFill/>
            <a:ln w="762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 sz="2000">
                <a:latin typeface="Times" pitchFamily="1" charset="0"/>
              </a:endParaRPr>
            </a:p>
          </p:txBody>
        </p:sp>
      </p:grpSp>
      <p:pic>
        <p:nvPicPr>
          <p:cNvPr id="9" name="Picture 21" descr="lkw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962" y="3733664"/>
            <a:ext cx="86457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lkw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150" y="3654289"/>
            <a:ext cx="86457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lkw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662" y="3654289"/>
            <a:ext cx="86604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kw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173" y="3654289"/>
            <a:ext cx="86457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475657" y="4949279"/>
            <a:ext cx="7551886" cy="19087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000">
              <a:latin typeface="Times" pitchFamily="1" charset="0"/>
            </a:endParaRPr>
          </a:p>
        </p:txBody>
      </p:sp>
      <p:pic>
        <p:nvPicPr>
          <p:cNvPr id="15" name="Picture 27" descr="mo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712" y="4949279"/>
            <a:ext cx="63597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701" y="5331865"/>
            <a:ext cx="88802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085" y="5355678"/>
            <a:ext cx="76053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573" y="5355678"/>
            <a:ext cx="76053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596" y="5355678"/>
            <a:ext cx="762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085" y="5355678"/>
            <a:ext cx="76053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108" y="5355678"/>
            <a:ext cx="762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131" y="5355678"/>
            <a:ext cx="76053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498355" y="2430707"/>
            <a:ext cx="1673469" cy="381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lIns="87581" tIns="43791" rIns="87581" bIns="43791" anchor="ctr">
            <a:spAutoFit/>
          </a:bodyPr>
          <a:lstStyle/>
          <a:p>
            <a:pPr defTabSz="876300" eaLnBrk="1" hangingPunct="1">
              <a:tabLst>
                <a:tab pos="6613525" algn="l"/>
              </a:tabLst>
            </a:pPr>
            <a:r>
              <a:rPr lang="de-AT" sz="1900" b="1" dirty="0"/>
              <a:t>Alpine Valley</a:t>
            </a:r>
            <a:endParaRPr lang="de-CH" sz="1700" dirty="0"/>
          </a:p>
        </p:txBody>
      </p:sp>
      <p:pic>
        <p:nvPicPr>
          <p:cNvPr id="1027" name="Picture 3" descr="C:\Users\niklas.joos\AppData\Local\Microsoft\Windows\Temporary Internet Files\Content.IE5\SLG2EI0X\MC900440405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924" y="3259249"/>
            <a:ext cx="939552" cy="9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822145" y="2430707"/>
            <a:ext cx="1320312" cy="381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lIns="87581" tIns="43791" rIns="87581" bIns="43791" anchor="ctr">
            <a:spAutoFit/>
          </a:bodyPr>
          <a:lstStyle/>
          <a:p>
            <a:pPr defTabSz="876300">
              <a:tabLst>
                <a:tab pos="6613525" algn="l"/>
              </a:tabLst>
            </a:pPr>
            <a:r>
              <a:rPr lang="de-AT" sz="1900" b="1" dirty="0"/>
              <a:t>Flat </a:t>
            </a:r>
            <a:r>
              <a:rPr lang="de-AT" sz="1900" b="1" dirty="0" err="1"/>
              <a:t>land</a:t>
            </a:r>
            <a:endParaRPr lang="de-CH" sz="19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156" y="2128557"/>
            <a:ext cx="772014" cy="89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bgerundetes Rechteck 28"/>
          <p:cNvSpPr/>
          <p:nvPr/>
        </p:nvSpPr>
        <p:spPr>
          <a:xfrm>
            <a:off x="2459689" y="2060848"/>
            <a:ext cx="2544359" cy="458760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Abgerundetes Rechteck 33"/>
          <p:cNvSpPr/>
          <p:nvPr/>
        </p:nvSpPr>
        <p:spPr>
          <a:xfrm>
            <a:off x="5484025" y="2060848"/>
            <a:ext cx="3431375" cy="458760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2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Reasons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MfM-U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61458" y="2276871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 err="1"/>
              <a:t>Inversions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/>
              <a:t>Slope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Exposition</a:t>
            </a:r>
          </a:p>
          <a:p>
            <a:pPr marL="285750" indent="-285750">
              <a:buFont typeface="Arial" pitchFamily="34" charset="0"/>
              <a:buChar char="•"/>
            </a:pP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Sensible </a:t>
            </a:r>
            <a:r>
              <a:rPr lang="de-CH" dirty="0" err="1"/>
              <a:t>area</a:t>
            </a:r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561458" y="2274031"/>
            <a:ext cx="7509494" cy="4643439"/>
            <a:chOff x="1561458" y="2274031"/>
            <a:chExt cx="7509494" cy="464343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342" y="2274031"/>
              <a:ext cx="3639610" cy="24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835836"/>
              <a:ext cx="2421499" cy="2022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458" y="4835836"/>
              <a:ext cx="5055411" cy="2022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Gerade Verbindung 12"/>
            <p:cNvCxnSpPr/>
            <p:nvPr/>
          </p:nvCxnSpPr>
          <p:spPr>
            <a:xfrm>
              <a:off x="6622390" y="4835836"/>
              <a:ext cx="0" cy="2081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1561458" y="6648450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BAFU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622390" y="6648450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BAFU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31342" y="4506627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InNet Monitoring AG</a:t>
            </a:r>
          </a:p>
        </p:txBody>
      </p:sp>
    </p:spTree>
    <p:extLst>
      <p:ext uri="{BB962C8B-B14F-4D97-AF65-F5344CB8AC3E}">
        <p14:creationId xmlns:p14="http://schemas.microsoft.com/office/powerpoint/2010/main" val="38230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Copy</a:t>
            </a:r>
            <a:r>
              <a:rPr lang="de-CH" dirty="0"/>
              <a:t>-paste </a:t>
            </a:r>
            <a:r>
              <a:rPr lang="de-CH" dirty="0" err="1"/>
              <a:t>to</a:t>
            </a:r>
            <a:r>
              <a:rPr lang="de-CH" dirty="0"/>
              <a:t> Ticino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MfM-U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270891"/>
            <a:ext cx="6110075" cy="42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ihandform 8"/>
          <p:cNvSpPr/>
          <p:nvPr/>
        </p:nvSpPr>
        <p:spPr>
          <a:xfrm>
            <a:off x="4139952" y="2228850"/>
            <a:ext cx="2014739" cy="4229100"/>
          </a:xfrm>
          <a:custGeom>
            <a:avLst/>
            <a:gdLst>
              <a:gd name="connsiteX0" fmla="*/ 290714 w 2014739"/>
              <a:gd name="connsiteY0" fmla="*/ 0 h 4229100"/>
              <a:gd name="connsiteX1" fmla="*/ 43064 w 2014739"/>
              <a:gd name="connsiteY1" fmla="*/ 619125 h 4229100"/>
              <a:gd name="connsiteX2" fmla="*/ 1071764 w 2014739"/>
              <a:gd name="connsiteY2" fmla="*/ 1390650 h 4229100"/>
              <a:gd name="connsiteX3" fmla="*/ 1462289 w 2014739"/>
              <a:gd name="connsiteY3" fmla="*/ 1885950 h 4229100"/>
              <a:gd name="connsiteX4" fmla="*/ 1376564 w 2014739"/>
              <a:gd name="connsiteY4" fmla="*/ 2657475 h 4229100"/>
              <a:gd name="connsiteX5" fmla="*/ 1814714 w 2014739"/>
              <a:gd name="connsiteY5" fmla="*/ 3438525 h 4229100"/>
              <a:gd name="connsiteX6" fmla="*/ 2014739 w 2014739"/>
              <a:gd name="connsiteY6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739" h="4229100">
                <a:moveTo>
                  <a:pt x="290714" y="0"/>
                </a:moveTo>
                <a:cubicBezTo>
                  <a:pt x="101801" y="193675"/>
                  <a:pt x="-87111" y="387350"/>
                  <a:pt x="43064" y="619125"/>
                </a:cubicBezTo>
                <a:cubicBezTo>
                  <a:pt x="173239" y="850900"/>
                  <a:pt x="835227" y="1179513"/>
                  <a:pt x="1071764" y="1390650"/>
                </a:cubicBezTo>
                <a:cubicBezTo>
                  <a:pt x="1308301" y="1601787"/>
                  <a:pt x="1411489" y="1674813"/>
                  <a:pt x="1462289" y="1885950"/>
                </a:cubicBezTo>
                <a:cubicBezTo>
                  <a:pt x="1513089" y="2097087"/>
                  <a:pt x="1317827" y="2398713"/>
                  <a:pt x="1376564" y="2657475"/>
                </a:cubicBezTo>
                <a:cubicBezTo>
                  <a:pt x="1435301" y="2916237"/>
                  <a:pt x="1708352" y="3176588"/>
                  <a:pt x="1814714" y="3438525"/>
                </a:cubicBezTo>
                <a:cubicBezTo>
                  <a:pt x="1921076" y="3700462"/>
                  <a:pt x="1967907" y="3964781"/>
                  <a:pt x="2014739" y="4229100"/>
                </a:cubicBezTo>
              </a:path>
            </a:pathLst>
          </a:custGeom>
          <a:noFill/>
          <a:ln w="114300">
            <a:solidFill>
              <a:srgbClr val="FF0000">
                <a:alpha val="7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1979712" y="6153251"/>
            <a:ext cx="3385863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Wikipedia, Urheber: </a:t>
            </a:r>
            <a:r>
              <a:rPr lang="de-CH" sz="600" dirty="0" err="1"/>
              <a:t>Tschubby</a:t>
            </a:r>
            <a:r>
              <a:rPr lang="de-CH" sz="600" dirty="0"/>
              <a:t>, eigene Bearbeitung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de-CH" sz="600" dirty="0"/>
              <a:t>http://upload.wikimedia.org/wikipedia/commons/6/63/Karte_Lage_Kanton_Tessin_2012.2.png</a:t>
            </a:r>
          </a:p>
        </p:txBody>
      </p:sp>
    </p:spTree>
    <p:extLst>
      <p:ext uri="{BB962C8B-B14F-4D97-AF65-F5344CB8AC3E}">
        <p14:creationId xmlns:p14="http://schemas.microsoft.com/office/powerpoint/2010/main" val="21344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transit</a:t>
            </a:r>
            <a:r>
              <a:rPr lang="de-CH" dirty="0"/>
              <a:t> </a:t>
            </a:r>
            <a:r>
              <a:rPr lang="de-CH" dirty="0" err="1"/>
              <a:t>Regions</a:t>
            </a:r>
            <a:r>
              <a:rPr lang="de-CH" dirty="0"/>
              <a:t>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MONITRAF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1619672" y="2004375"/>
            <a:ext cx="4464496" cy="4670740"/>
          </a:xfrm>
        </p:spPr>
        <p:txBody>
          <a:bodyPr/>
          <a:lstStyle/>
          <a:p>
            <a:r>
              <a:rPr lang="de-CH" u="sng" dirty="0" err="1"/>
              <a:t>Corridors</a:t>
            </a:r>
            <a:r>
              <a:rPr lang="de-CH" u="sng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/>
              <a:t>Fréjus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/>
              <a:t>Mont-Blanc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/>
              <a:t>Gotthard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sz="1600" dirty="0"/>
              <a:t>Brenner</a:t>
            </a:r>
          </a:p>
          <a:p>
            <a:r>
              <a:rPr lang="de-CH" u="sng" dirty="0"/>
              <a:t>Duration: </a:t>
            </a:r>
            <a:r>
              <a:rPr lang="de-CH" dirty="0"/>
              <a:t>2005 – 2008</a:t>
            </a:r>
          </a:p>
          <a:p>
            <a:r>
              <a:rPr lang="de-CH" u="sng" dirty="0"/>
              <a:t>Partners: </a:t>
            </a:r>
            <a:r>
              <a:rPr lang="de-CH" dirty="0"/>
              <a:t>9</a:t>
            </a:r>
          </a:p>
          <a:p>
            <a:r>
              <a:rPr lang="de-CH" u="sng" dirty="0" err="1"/>
              <a:t>Outcome</a:t>
            </a:r>
            <a:r>
              <a:rPr lang="de-CH" u="sng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Transalpine Traffic </a:t>
            </a:r>
            <a:r>
              <a:rPr lang="de-CH" dirty="0" err="1"/>
              <a:t>forms</a:t>
            </a:r>
            <a:r>
              <a:rPr lang="de-CH" dirty="0"/>
              <a:t> a </a:t>
            </a:r>
            <a:r>
              <a:rPr lang="de-CH" dirty="0" err="1"/>
              <a:t>corresponding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>
                <a:sym typeface="Wingdings" pitchFamily="2" charset="2"/>
              </a:rPr>
              <a:t> </a:t>
            </a:r>
            <a:r>
              <a:rPr lang="de-CH" dirty="0" err="1">
                <a:sym typeface="Wingdings" pitchFamily="2" charset="2"/>
              </a:rPr>
              <a:t>common</a:t>
            </a:r>
            <a:r>
              <a:rPr lang="de-CH" dirty="0">
                <a:sym typeface="Wingdings" pitchFamily="2" charset="2"/>
              </a:rPr>
              <a:t> </a:t>
            </a:r>
            <a:r>
              <a:rPr lang="de-CH" dirty="0" err="1">
                <a:sym typeface="Wingdings" pitchFamily="2" charset="2"/>
              </a:rPr>
              <a:t>approach</a:t>
            </a:r>
            <a:r>
              <a:rPr lang="de-CH" dirty="0">
                <a:sym typeface="Wingdings" pitchFamily="2" charset="2"/>
              </a:rPr>
              <a:t> </a:t>
            </a:r>
            <a:r>
              <a:rPr lang="de-CH" dirty="0" err="1">
                <a:sym typeface="Wingdings" pitchFamily="2" charset="2"/>
              </a:rPr>
              <a:t>needed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Political </a:t>
            </a:r>
            <a:r>
              <a:rPr lang="de-CH" dirty="0" err="1"/>
              <a:t>resolution</a:t>
            </a:r>
            <a:endParaRPr lang="de-CH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100" dirty="0"/>
              <a:t>further development of a common monitoring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100" dirty="0"/>
              <a:t>exchange on regional best practices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100" dirty="0"/>
              <a:t>development of a common modal shift policy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100" dirty="0"/>
              <a:t>further analysis of common traffic management instruments</a:t>
            </a:r>
            <a:endParaRPr lang="de-CH" sz="1100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084168" y="3717032"/>
            <a:ext cx="2939886" cy="2450282"/>
            <a:chOff x="4716016" y="2852936"/>
            <a:chExt cx="4308038" cy="33143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852936"/>
              <a:ext cx="4308038" cy="331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Gerade Verbindung 7"/>
            <p:cNvCxnSpPr/>
            <p:nvPr/>
          </p:nvCxnSpPr>
          <p:spPr>
            <a:xfrm>
              <a:off x="5580112" y="4653136"/>
              <a:ext cx="504056" cy="28803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5732512" y="4510125"/>
              <a:ext cx="504056" cy="2870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6300192" y="4149080"/>
              <a:ext cx="144016" cy="50405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H="1">
              <a:off x="6948264" y="3861048"/>
              <a:ext cx="360040" cy="80147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5682" y="2132856"/>
            <a:ext cx="4769718" cy="5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116144" y="5982648"/>
            <a:ext cx="7296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</a:t>
            </a:r>
            <a:r>
              <a:rPr lang="de-CH" sz="600" dirty="0" err="1"/>
              <a:t>Monitraf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39496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Follow-</a:t>
            </a:r>
            <a:r>
              <a:rPr lang="de-CH" dirty="0" err="1"/>
              <a:t>Up</a:t>
            </a:r>
            <a:r>
              <a:rPr lang="de-CH" dirty="0"/>
              <a:t> Project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iMONITRAF!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04375"/>
            <a:ext cx="4602659" cy="107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761009" y="22217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u="sng" dirty="0" err="1"/>
              <a:t>Corridors</a:t>
            </a:r>
            <a:r>
              <a:rPr lang="de-CH" u="sng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Fréjus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Mont-Blanc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Gotthard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Brenner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>
                <a:solidFill>
                  <a:srgbClr val="FF0000"/>
                </a:solidFill>
              </a:rPr>
              <a:t>Tarvisio</a:t>
            </a:r>
          </a:p>
          <a:p>
            <a:r>
              <a:rPr lang="de-CH" u="sng" dirty="0"/>
              <a:t>Duration: </a:t>
            </a:r>
            <a:r>
              <a:rPr lang="de-CH" dirty="0"/>
              <a:t>2009 – 2012</a:t>
            </a:r>
          </a:p>
          <a:p>
            <a:r>
              <a:rPr lang="de-CH" u="sng" dirty="0"/>
              <a:t>Partners: </a:t>
            </a:r>
            <a:r>
              <a:rPr lang="de-CH" dirty="0"/>
              <a:t>10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234507" cy="340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Y:\GSUD\Umweltschutz\Immissionsschutz\NJ\iMonitraf\WP\WP3 - Information and Publicity\Logos\Logo_AlpineSpaceProgramme\Logo\English versions\A_1_English versions\jpg\A_1.1_positive_4C_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741022"/>
            <a:ext cx="1814349" cy="11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Outcome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iMONITRAF!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Monitoring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5"/>
            <a:ext cx="4979640" cy="4464688"/>
          </a:xfrm>
        </p:spPr>
        <p:txBody>
          <a:bodyPr/>
          <a:lstStyle/>
          <a:p>
            <a:r>
              <a:rPr lang="de-CH" b="1" u="sng" dirty="0"/>
              <a:t>Monitoring</a:t>
            </a:r>
          </a:p>
          <a:p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 err="1"/>
              <a:t>Modelling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examination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noise</a:t>
            </a:r>
            <a:r>
              <a:rPr lang="de-CH" dirty="0"/>
              <a:t> </a:t>
            </a:r>
            <a:r>
              <a:rPr lang="de-CH" dirty="0" err="1"/>
              <a:t>immissions</a:t>
            </a:r>
            <a:r>
              <a:rPr lang="de-CH" dirty="0"/>
              <a:t>, </a:t>
            </a:r>
            <a:r>
              <a:rPr lang="de-CH" dirty="0" err="1"/>
              <a:t>airquality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traffic</a:t>
            </a:r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Evaluation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indicators</a:t>
            </a:r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Development </a:t>
            </a:r>
            <a:r>
              <a:rPr lang="de-CH" dirty="0" err="1"/>
              <a:t>of</a:t>
            </a:r>
            <a:r>
              <a:rPr lang="de-CH" dirty="0"/>
              <a:t> a WebGIS-System on </a:t>
            </a:r>
            <a:r>
              <a:rPr lang="de-CH" dirty="0" err="1"/>
              <a:t>indicators</a:t>
            </a:r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Guidelines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measurement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noise</a:t>
            </a:r>
            <a:r>
              <a:rPr lang="de-CH" dirty="0"/>
              <a:t> </a:t>
            </a:r>
            <a:r>
              <a:rPr lang="de-CH" dirty="0" err="1"/>
              <a:t>immissions</a:t>
            </a:r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213" y="4753010"/>
            <a:ext cx="2010688" cy="171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358" y="2132856"/>
            <a:ext cx="1737543" cy="24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Outcome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iMONITRAF!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iMONITRAF!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5"/>
            <a:ext cx="4979640" cy="2469425"/>
          </a:xfrm>
        </p:spPr>
        <p:txBody>
          <a:bodyPr/>
          <a:lstStyle/>
          <a:p>
            <a:r>
              <a:rPr lang="de-CH" b="1" u="sng" dirty="0" err="1"/>
              <a:t>Measures</a:t>
            </a:r>
            <a:endParaRPr lang="de-CH" b="1" u="sng" dirty="0"/>
          </a:p>
          <a:p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Best Practice Guide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Innovative </a:t>
            </a:r>
            <a:r>
              <a:rPr lang="de-CH" dirty="0" err="1"/>
              <a:t>Approaches</a:t>
            </a:r>
            <a:endParaRPr lang="de-CH" dirty="0"/>
          </a:p>
          <a:p>
            <a:pPr marL="285750" indent="-285750">
              <a:buFont typeface="Wingdings" pitchFamily="2" charset="2"/>
              <a:buChar char="à"/>
            </a:pPr>
            <a:r>
              <a:rPr lang="de-CH" dirty="0"/>
              <a:t>Scenario-Analysis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982" y="2004375"/>
            <a:ext cx="1129088" cy="156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982" y="3646392"/>
            <a:ext cx="1163418" cy="16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513" y="5380303"/>
            <a:ext cx="1800200" cy="12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492491" y="5057312"/>
            <a:ext cx="4879709" cy="1618645"/>
            <a:chOff x="1492491" y="5057312"/>
            <a:chExt cx="4879709" cy="16186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491" y="5380303"/>
              <a:ext cx="2156983" cy="1295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380303"/>
              <a:ext cx="2160240" cy="1295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1752600" y="5057312"/>
              <a:ext cx="1420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Business </a:t>
              </a:r>
              <a:r>
                <a:rPr lang="de-CH" sz="1200" dirty="0" err="1"/>
                <a:t>as</a:t>
              </a:r>
              <a:r>
                <a:rPr lang="de-CH" sz="1200" dirty="0"/>
                <a:t> </a:t>
              </a:r>
              <a:r>
                <a:rPr lang="de-CH" sz="1200" dirty="0" err="1"/>
                <a:t>usual</a:t>
              </a:r>
              <a:endParaRPr lang="de-CH" sz="12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55976" y="5057312"/>
              <a:ext cx="1981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Alpine </a:t>
              </a:r>
              <a:r>
                <a:rPr lang="de-CH" sz="1200" dirty="0" err="1"/>
                <a:t>Crossing</a:t>
              </a:r>
              <a:r>
                <a:rPr lang="de-CH" sz="1200" dirty="0"/>
                <a:t> 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0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Location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1892"/>
            <a:ext cx="5472608" cy="467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3"/>
          <p:cNvSpPr txBox="1">
            <a:spLocks/>
          </p:cNvSpPr>
          <p:nvPr/>
        </p:nvSpPr>
        <p:spPr bwMode="auto">
          <a:xfrm>
            <a:off x="2843808" y="6362853"/>
            <a:ext cx="4691608" cy="4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pitchFamily="24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600"/>
              <a:t>Quelle: Wikimedia Commons, Urheber: TUBS</a:t>
            </a:r>
          </a:p>
          <a:p>
            <a:r>
              <a:rPr lang="de-CH" sz="600"/>
              <a:t>http://de.wikipedia.org/w/index.php?title=Datei:Switzerland_in_Europe.svg&amp;filetimestamp=20110317171007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37015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Political </a:t>
            </a:r>
            <a:r>
              <a:rPr lang="de-CH" dirty="0" err="1"/>
              <a:t>outcome</a:t>
            </a:r>
            <a:r>
              <a:rPr lang="de-CH" dirty="0"/>
              <a:t> (1/2)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iMONITRAF!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Strategy &amp; Resolution with the following contents</a:t>
            </a:r>
          </a:p>
          <a:p>
            <a:endParaRPr lang="en-US" sz="1100" b="1" u="sng" dirty="0"/>
          </a:p>
          <a:p>
            <a:endParaRPr lang="en-US" sz="1100" b="1" u="sng" dirty="0"/>
          </a:p>
          <a:p>
            <a:r>
              <a:rPr lang="en-US" sz="1600" b="1" u="sng" dirty="0"/>
              <a:t>Common targets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2020: meet environmental targets and reduce CO</a:t>
            </a:r>
            <a:r>
              <a:rPr lang="en-US" sz="1600" baseline="-25000" dirty="0"/>
              <a:t>2</a:t>
            </a:r>
            <a:r>
              <a:rPr lang="en-US" sz="1600" dirty="0"/>
              <a:t>-Emissions by 20 %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longterm</a:t>
            </a:r>
            <a:r>
              <a:rPr lang="en-US" sz="1600" dirty="0"/>
              <a:t>: make full use of the railway-capacities</a:t>
            </a:r>
          </a:p>
          <a:p>
            <a:r>
              <a:rPr lang="en-US" sz="1600" dirty="0">
                <a:sym typeface="Wingdings" pitchFamily="2" charset="2"/>
              </a:rPr>
              <a:t></a:t>
            </a:r>
            <a:r>
              <a:rPr lang="en-US" sz="1600" dirty="0"/>
              <a:t> translated into corridor-specific targets</a:t>
            </a:r>
          </a:p>
          <a:p>
            <a:endParaRPr lang="en-US" sz="1100" dirty="0"/>
          </a:p>
          <a:p>
            <a:r>
              <a:rPr lang="en-US" sz="1600" b="1" u="sng" dirty="0"/>
              <a:t>Introduce the best technology for road-traffic</a:t>
            </a:r>
          </a:p>
          <a:p>
            <a:endParaRPr lang="en-US" sz="1100" b="1" u="sng" dirty="0"/>
          </a:p>
          <a:p>
            <a:r>
              <a:rPr lang="en-US" sz="1600" b="1" u="sng" dirty="0"/>
              <a:t>Make the rail more attractive and efficient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7170" name="Picture 2" descr="Y:\GSUD\Umweltschutz\Immissionsschutz\NJ\iMonitraf\Meetings\2012\120531_TF-RhA\pix and video\fabrice\DGM_7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207750"/>
            <a:ext cx="3491880" cy="16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Political </a:t>
            </a:r>
            <a:r>
              <a:rPr lang="de-CH" dirty="0" err="1"/>
              <a:t>outcome</a:t>
            </a:r>
            <a:r>
              <a:rPr lang="de-CH" dirty="0"/>
              <a:t> (2/2)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iMONITRAF!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1600" b="1" u="sng" dirty="0" err="1"/>
              <a:t>Harmonisation</a:t>
            </a:r>
            <a:r>
              <a:rPr lang="en-US" sz="1600" b="1" u="sng" dirty="0"/>
              <a:t> best-practice measures</a:t>
            </a:r>
          </a:p>
          <a:p>
            <a:r>
              <a:rPr lang="en-US" sz="1600" i="1" dirty="0"/>
              <a:t>Passenger transport: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better access to information services and multimodal pricing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implementation of lower speed limits</a:t>
            </a:r>
          </a:p>
          <a:p>
            <a:r>
              <a:rPr lang="en-US" sz="1600" i="1" dirty="0"/>
              <a:t>Road freight transport: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bans on the most polluting heavy goods vehicles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bans on night driving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sector-based bans</a:t>
            </a:r>
          </a:p>
          <a:p>
            <a:r>
              <a:rPr lang="en-US" sz="1600" dirty="0"/>
              <a:t>  </a:t>
            </a:r>
          </a:p>
          <a:p>
            <a:r>
              <a:rPr lang="en-US" sz="1600" b="1" u="sng" dirty="0" err="1"/>
              <a:t>Internalise</a:t>
            </a:r>
            <a:r>
              <a:rPr lang="en-US" sz="1600" b="1" u="sng" dirty="0"/>
              <a:t> the external cost of road traffic</a:t>
            </a:r>
          </a:p>
          <a:p>
            <a:endParaRPr lang="en-US" sz="1600" dirty="0"/>
          </a:p>
          <a:p>
            <a:r>
              <a:rPr lang="en-US" sz="1600" b="1" u="sng" dirty="0"/>
              <a:t>Introduce a cap-and-trade-system such as the Alpine Crossing Exchange</a:t>
            </a:r>
          </a:p>
          <a:p>
            <a:endParaRPr lang="en-US" sz="1600" dirty="0"/>
          </a:p>
          <a:p>
            <a:r>
              <a:rPr lang="en-US" sz="1600" b="1" u="sng" dirty="0"/>
              <a:t>Continue the cooperation</a:t>
            </a:r>
            <a:endParaRPr lang="de-CH" sz="1600" b="1" u="sng" dirty="0"/>
          </a:p>
          <a:p>
            <a:endParaRPr lang="de-CH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8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567134-575A-4D86-A385-036A5D7F0A30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5" name="Picture 4" descr="KilchmannGurtnellenSep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11004" y="1586001"/>
            <a:ext cx="70839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 err="1">
                <a:solidFill>
                  <a:srgbClr val="FFC000"/>
                </a:solidFill>
              </a:rPr>
              <a:t>Thank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you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for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your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attention</a:t>
            </a:r>
            <a:r>
              <a:rPr lang="de-CH" sz="3600" b="1" dirty="0">
                <a:solidFill>
                  <a:srgbClr val="FFC000"/>
                </a:solidFill>
              </a:rPr>
              <a:t>!</a:t>
            </a:r>
          </a:p>
          <a:p>
            <a:pPr algn="ctr"/>
            <a:endParaRPr lang="de-CH" sz="3600" b="1" dirty="0">
              <a:solidFill>
                <a:srgbClr val="FFC000"/>
              </a:solidFill>
            </a:endParaRPr>
          </a:p>
          <a:p>
            <a:pPr algn="ctr"/>
            <a:r>
              <a:rPr lang="de-CH" sz="3600" b="1" dirty="0">
                <a:solidFill>
                  <a:srgbClr val="FFC000"/>
                </a:solidFill>
              </a:rPr>
              <a:t>Further </a:t>
            </a:r>
            <a:r>
              <a:rPr lang="de-CH" sz="3600" b="1" dirty="0" err="1">
                <a:solidFill>
                  <a:srgbClr val="FFC000"/>
                </a:solidFill>
              </a:rPr>
              <a:t>information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available</a:t>
            </a:r>
            <a:r>
              <a:rPr lang="de-CH" sz="3600" b="1" dirty="0">
                <a:solidFill>
                  <a:srgbClr val="FFC000"/>
                </a:solidFill>
              </a:rPr>
              <a:t> </a:t>
            </a:r>
            <a:r>
              <a:rPr lang="de-CH" sz="3600" b="1" dirty="0" err="1">
                <a:solidFill>
                  <a:srgbClr val="FFC000"/>
                </a:solidFill>
              </a:rPr>
              <a:t>at</a:t>
            </a:r>
            <a:endParaRPr lang="de-CH" sz="3600" b="1" dirty="0">
              <a:solidFill>
                <a:srgbClr val="FFC000"/>
              </a:solidFill>
            </a:endParaRPr>
          </a:p>
          <a:p>
            <a:pPr algn="ctr"/>
            <a:endParaRPr lang="de-CH" sz="3600" b="1" dirty="0">
              <a:solidFill>
                <a:srgbClr val="FFC000"/>
              </a:solidFill>
            </a:endParaRPr>
          </a:p>
          <a:p>
            <a:pPr algn="ctr"/>
            <a:r>
              <a:rPr lang="de-CH" sz="4800" b="1" dirty="0">
                <a:solidFill>
                  <a:srgbClr val="FFC000"/>
                </a:solidFill>
              </a:rPr>
              <a:t>www.imonitraf.org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7017" y="6663137"/>
            <a:ext cx="7360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A. Imhof</a:t>
            </a:r>
          </a:p>
        </p:txBody>
      </p:sp>
    </p:spTree>
    <p:extLst>
      <p:ext uri="{BB962C8B-B14F-4D97-AF65-F5344CB8AC3E}">
        <p14:creationId xmlns:p14="http://schemas.microsoft.com/office/powerpoint/2010/main" val="238433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Kanton Uri in Central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Location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7249" y="2113806"/>
            <a:ext cx="6522139" cy="44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leichschenkliges Dreieck 6"/>
          <p:cNvSpPr/>
          <p:nvPr/>
        </p:nvSpPr>
        <p:spPr>
          <a:xfrm>
            <a:off x="5570957" y="4678265"/>
            <a:ext cx="792088" cy="288032"/>
          </a:xfrm>
          <a:prstGeom prst="triangl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reihandform 5"/>
          <p:cNvSpPr/>
          <p:nvPr/>
        </p:nvSpPr>
        <p:spPr>
          <a:xfrm>
            <a:off x="4586086" y="2228850"/>
            <a:ext cx="2014739" cy="4229100"/>
          </a:xfrm>
          <a:custGeom>
            <a:avLst/>
            <a:gdLst>
              <a:gd name="connsiteX0" fmla="*/ 290714 w 2014739"/>
              <a:gd name="connsiteY0" fmla="*/ 0 h 4229100"/>
              <a:gd name="connsiteX1" fmla="*/ 43064 w 2014739"/>
              <a:gd name="connsiteY1" fmla="*/ 619125 h 4229100"/>
              <a:gd name="connsiteX2" fmla="*/ 1071764 w 2014739"/>
              <a:gd name="connsiteY2" fmla="*/ 1390650 h 4229100"/>
              <a:gd name="connsiteX3" fmla="*/ 1462289 w 2014739"/>
              <a:gd name="connsiteY3" fmla="*/ 1885950 h 4229100"/>
              <a:gd name="connsiteX4" fmla="*/ 1376564 w 2014739"/>
              <a:gd name="connsiteY4" fmla="*/ 2657475 h 4229100"/>
              <a:gd name="connsiteX5" fmla="*/ 1814714 w 2014739"/>
              <a:gd name="connsiteY5" fmla="*/ 3438525 h 4229100"/>
              <a:gd name="connsiteX6" fmla="*/ 2014739 w 2014739"/>
              <a:gd name="connsiteY6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739" h="4229100">
                <a:moveTo>
                  <a:pt x="290714" y="0"/>
                </a:moveTo>
                <a:cubicBezTo>
                  <a:pt x="101801" y="193675"/>
                  <a:pt x="-87111" y="387350"/>
                  <a:pt x="43064" y="619125"/>
                </a:cubicBezTo>
                <a:cubicBezTo>
                  <a:pt x="173239" y="850900"/>
                  <a:pt x="835227" y="1179513"/>
                  <a:pt x="1071764" y="1390650"/>
                </a:cubicBezTo>
                <a:cubicBezTo>
                  <a:pt x="1308301" y="1601787"/>
                  <a:pt x="1411489" y="1674813"/>
                  <a:pt x="1462289" y="1885950"/>
                </a:cubicBezTo>
                <a:cubicBezTo>
                  <a:pt x="1513089" y="2097087"/>
                  <a:pt x="1317827" y="2398713"/>
                  <a:pt x="1376564" y="2657475"/>
                </a:cubicBezTo>
                <a:cubicBezTo>
                  <a:pt x="1435301" y="2916237"/>
                  <a:pt x="1708352" y="3176588"/>
                  <a:pt x="1814714" y="3438525"/>
                </a:cubicBezTo>
                <a:cubicBezTo>
                  <a:pt x="1921076" y="3700462"/>
                  <a:pt x="1967907" y="3964781"/>
                  <a:pt x="2014739" y="4229100"/>
                </a:cubicBezTo>
              </a:path>
            </a:pathLst>
          </a:custGeom>
          <a:noFill/>
          <a:ln w="114300">
            <a:solidFill>
              <a:srgbClr val="FF0000">
                <a:alpha val="7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platzhalter 3"/>
          <p:cNvSpPr txBox="1">
            <a:spLocks/>
          </p:cNvSpPr>
          <p:nvPr/>
        </p:nvSpPr>
        <p:spPr bwMode="auto">
          <a:xfrm>
            <a:off x="2177249" y="6152794"/>
            <a:ext cx="4763616" cy="6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pitchFamily="24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600"/>
              <a:t>Quelle: Wikipedia, Urheber: Tschubby, eigene Bearbeitung</a:t>
            </a:r>
          </a:p>
          <a:p>
            <a:r>
              <a:rPr lang="de-CH" sz="600"/>
              <a:t>http://de.wikipedia.org/w/index.php?title=Datei:Karte_Lage_Kanton_Uri_2012.2.png&amp;filetimestamp=20120311090221</a:t>
            </a:r>
          </a:p>
          <a:p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41389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Uri in </a:t>
            </a:r>
            <a:r>
              <a:rPr lang="de-CH" dirty="0" err="1"/>
              <a:t>numbers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Uri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>
          <a:xfrm>
            <a:off x="1752600" y="2004375"/>
            <a:ext cx="3035424" cy="44646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1’077 km2 </a:t>
            </a:r>
            <a:r>
              <a:rPr lang="de-CH" dirty="0" err="1"/>
              <a:t>area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35’000 </a:t>
            </a:r>
            <a:r>
              <a:rPr lang="de-CH" dirty="0" err="1"/>
              <a:t>inhabitants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9.4 % </a:t>
            </a:r>
            <a:r>
              <a:rPr lang="de-CH" dirty="0" err="1"/>
              <a:t>foreigners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13’400 </a:t>
            </a:r>
            <a:r>
              <a:rPr lang="de-CH" dirty="0" err="1"/>
              <a:t>jobs</a:t>
            </a:r>
            <a:r>
              <a:rPr lang="de-CH" dirty="0"/>
              <a:t> (in </a:t>
            </a:r>
            <a:r>
              <a:rPr lang="de-CH" dirty="0" err="1"/>
              <a:t>fulltimejobs-equivalents</a:t>
            </a:r>
            <a:r>
              <a:rPr lang="de-CH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1.4 % </a:t>
            </a:r>
            <a:r>
              <a:rPr lang="de-CH" dirty="0" err="1"/>
              <a:t>unemployment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3’400 </a:t>
            </a:r>
            <a:r>
              <a:rPr lang="de-CH" dirty="0" err="1"/>
              <a:t>students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17’000 </a:t>
            </a:r>
            <a:r>
              <a:rPr lang="de-CH" dirty="0" err="1"/>
              <a:t>appartements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87 </a:t>
            </a:r>
            <a:r>
              <a:rPr lang="de-CH" dirty="0" err="1"/>
              <a:t>hotels</a:t>
            </a:r>
            <a:endParaRPr lang="de-CH" dirty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/>
              <a:t>9’700 </a:t>
            </a:r>
            <a:r>
              <a:rPr lang="de-CH" dirty="0" err="1"/>
              <a:t>cows</a:t>
            </a:r>
            <a:r>
              <a:rPr lang="de-CH" dirty="0"/>
              <a:t>, 8’800 </a:t>
            </a:r>
            <a:r>
              <a:rPr lang="de-CH" dirty="0" err="1"/>
              <a:t>sheep</a:t>
            </a:r>
            <a:endParaRPr lang="de-CH" dirty="0"/>
          </a:p>
          <a:p>
            <a:r>
              <a:rPr lang="de-CH" sz="1200" dirty="0"/>
              <a:t>Source: Uri in Zahlen 2011 /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123331"/>
            <a:ext cx="3960440" cy="449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88024" y="6417516"/>
            <a:ext cx="76815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</a:t>
            </a:r>
            <a:r>
              <a:rPr lang="de-CH" sz="600" dirty="0" err="1"/>
              <a:t>Lisag</a:t>
            </a:r>
            <a:r>
              <a:rPr lang="de-CH" sz="600" dirty="0"/>
              <a:t> AG</a:t>
            </a:r>
          </a:p>
        </p:txBody>
      </p:sp>
    </p:spTree>
    <p:extLst>
      <p:ext uri="{BB962C8B-B14F-4D97-AF65-F5344CB8AC3E}">
        <p14:creationId xmlns:p14="http://schemas.microsoft.com/office/powerpoint/2010/main" val="28868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Traditional Uri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Uri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2004781"/>
            <a:ext cx="3622551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4413333"/>
            <a:ext cx="3622551" cy="24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208" y="2004781"/>
            <a:ext cx="3419872" cy="51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475657" y="4225435"/>
            <a:ext cx="9925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Korporation Uri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75657" y="6645218"/>
            <a:ext cx="9925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Korporation Uri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98208" y="6648450"/>
            <a:ext cx="10198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Roland </a:t>
            </a:r>
            <a:r>
              <a:rPr lang="de-CH" sz="600" dirty="0" err="1"/>
              <a:t>Zumbühl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24233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Modern Uri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Uri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171" name="Picture 3" descr="C:\Users\NIKLAS~1.JOO\AppData\Local\Temp\Q4+BAR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721" y="2018980"/>
            <a:ext cx="3840279" cy="29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000" y="4437111"/>
            <a:ext cx="3840510" cy="26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721" y="2018978"/>
            <a:ext cx="3852000" cy="309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722" y="4437111"/>
            <a:ext cx="3851768" cy="28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451722" y="4252445"/>
            <a:ext cx="8980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</a:t>
            </a:r>
            <a:r>
              <a:rPr lang="de-CH" sz="600" dirty="0" err="1"/>
              <a:t>Seescjüttung</a:t>
            </a:r>
            <a:endParaRPr lang="de-CH" sz="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303721" y="4252445"/>
            <a:ext cx="10005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Q4 – Altdorf Ost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51722" y="6643987"/>
            <a:ext cx="13756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Andermatt Swiss Alps ASA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03721" y="6643987"/>
            <a:ext cx="7729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</a:t>
            </a:r>
            <a:r>
              <a:rPr lang="de-CH" sz="600" dirty="0" err="1"/>
              <a:t>Kanto</a:t>
            </a:r>
            <a:r>
              <a:rPr lang="de-CH" sz="600" dirty="0"/>
              <a:t> Uri</a:t>
            </a:r>
          </a:p>
        </p:txBody>
      </p:sp>
    </p:spTree>
    <p:extLst>
      <p:ext uri="{BB962C8B-B14F-4D97-AF65-F5344CB8AC3E}">
        <p14:creationId xmlns:p14="http://schemas.microsoft.com/office/powerpoint/2010/main" val="219576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Transit </a:t>
            </a:r>
            <a:r>
              <a:rPr lang="de-CH" dirty="0" err="1"/>
              <a:t>region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Uri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28919"/>
            <a:ext cx="3540156" cy="48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301" y="2028918"/>
            <a:ext cx="3621811" cy="48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958301" y="6648450"/>
            <a:ext cx="9637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Adrian Michael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98976" y="6648450"/>
            <a:ext cx="8130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/>
              <a:t>Quelle: unbekannt</a:t>
            </a:r>
          </a:p>
        </p:txBody>
      </p:sp>
    </p:spTree>
    <p:extLst>
      <p:ext uri="{BB962C8B-B14F-4D97-AF65-F5344CB8AC3E}">
        <p14:creationId xmlns:p14="http://schemas.microsoft.com/office/powerpoint/2010/main" val="290966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Railway</a:t>
            </a:r>
            <a:r>
              <a:rPr lang="de-CH" dirty="0"/>
              <a:t>, </a:t>
            </a:r>
            <a:r>
              <a:rPr lang="de-CH" dirty="0" err="1"/>
              <a:t>Motorway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Uri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6948264" cy="203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6976662" cy="226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98109" y="2915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1882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71605" y="52199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22271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7CD45B-515D-446F-886C-394E3F691D0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" name="Picture 4" descr="Unteres_Reusstal_gro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535"/>
          </a:xfrm>
          <a:prstGeom prst="rect">
            <a:avLst/>
          </a:prstGeom>
          <a:noFill/>
          <a:ln/>
        </p:spPr>
      </p:pic>
      <p:cxnSp>
        <p:nvCxnSpPr>
          <p:cNvPr id="8" name="Gerade Verbindung 7"/>
          <p:cNvCxnSpPr/>
          <p:nvPr/>
        </p:nvCxnSpPr>
        <p:spPr>
          <a:xfrm flipV="1">
            <a:off x="251520" y="3428267"/>
            <a:ext cx="5184576" cy="1728925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ihandform 9"/>
          <p:cNvSpPr/>
          <p:nvPr/>
        </p:nvSpPr>
        <p:spPr>
          <a:xfrm>
            <a:off x="2883162" y="3329609"/>
            <a:ext cx="4271151" cy="3419061"/>
          </a:xfrm>
          <a:custGeom>
            <a:avLst/>
            <a:gdLst>
              <a:gd name="connsiteX0" fmla="*/ 4202033 w 4365621"/>
              <a:gd name="connsiteY0" fmla="*/ 3419061 h 3419061"/>
              <a:gd name="connsiteX1" fmla="*/ 4251729 w 4365621"/>
              <a:gd name="connsiteY1" fmla="*/ 2216426 h 3419061"/>
              <a:gd name="connsiteX2" fmla="*/ 2909946 w 4365621"/>
              <a:gd name="connsiteY2" fmla="*/ 1749287 h 3419061"/>
              <a:gd name="connsiteX3" fmla="*/ 256198 w 4365621"/>
              <a:gd name="connsiteY3" fmla="*/ 1550504 h 3419061"/>
              <a:gd name="connsiteX4" fmla="*/ 146868 w 4365621"/>
              <a:gd name="connsiteY4" fmla="*/ 1162878 h 3419061"/>
              <a:gd name="connsiteX5" fmla="*/ 633885 w 4365621"/>
              <a:gd name="connsiteY5" fmla="*/ 1093304 h 3419061"/>
              <a:gd name="connsiteX6" fmla="*/ 2253964 w 4365621"/>
              <a:gd name="connsiteY6" fmla="*/ 407504 h 3419061"/>
              <a:gd name="connsiteX7" fmla="*/ 2333477 w 4365621"/>
              <a:gd name="connsiteY7" fmla="*/ 288234 h 3419061"/>
              <a:gd name="connsiteX8" fmla="*/ 2780737 w 4365621"/>
              <a:gd name="connsiteY8" fmla="*/ 198782 h 3419061"/>
              <a:gd name="connsiteX9" fmla="*/ 3575868 w 4365621"/>
              <a:gd name="connsiteY9" fmla="*/ 0 h 3419061"/>
              <a:gd name="connsiteX10" fmla="*/ 3575868 w 4365621"/>
              <a:gd name="connsiteY10" fmla="*/ 0 h 3419061"/>
              <a:gd name="connsiteX11" fmla="*/ 3575868 w 4365621"/>
              <a:gd name="connsiteY11" fmla="*/ 0 h 3419061"/>
              <a:gd name="connsiteX0" fmla="*/ 4188775 w 4352363"/>
              <a:gd name="connsiteY0" fmla="*/ 3419061 h 3419061"/>
              <a:gd name="connsiteX1" fmla="*/ 4238471 w 4352363"/>
              <a:gd name="connsiteY1" fmla="*/ 2216426 h 3419061"/>
              <a:gd name="connsiteX2" fmla="*/ 2896688 w 4352363"/>
              <a:gd name="connsiteY2" fmla="*/ 1749287 h 3419061"/>
              <a:gd name="connsiteX3" fmla="*/ 242940 w 4352363"/>
              <a:gd name="connsiteY3" fmla="*/ 1550504 h 3419061"/>
              <a:gd name="connsiteX4" fmla="*/ 163427 w 4352363"/>
              <a:gd name="connsiteY4" fmla="*/ 1202634 h 3419061"/>
              <a:gd name="connsiteX5" fmla="*/ 620627 w 4352363"/>
              <a:gd name="connsiteY5" fmla="*/ 1093304 h 3419061"/>
              <a:gd name="connsiteX6" fmla="*/ 2240706 w 4352363"/>
              <a:gd name="connsiteY6" fmla="*/ 407504 h 3419061"/>
              <a:gd name="connsiteX7" fmla="*/ 2320219 w 4352363"/>
              <a:gd name="connsiteY7" fmla="*/ 288234 h 3419061"/>
              <a:gd name="connsiteX8" fmla="*/ 2767479 w 4352363"/>
              <a:gd name="connsiteY8" fmla="*/ 198782 h 3419061"/>
              <a:gd name="connsiteX9" fmla="*/ 3562610 w 4352363"/>
              <a:gd name="connsiteY9" fmla="*/ 0 h 3419061"/>
              <a:gd name="connsiteX10" fmla="*/ 3562610 w 4352363"/>
              <a:gd name="connsiteY10" fmla="*/ 0 h 3419061"/>
              <a:gd name="connsiteX11" fmla="*/ 3562610 w 4352363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44821 w 4376965"/>
              <a:gd name="connsiteY7" fmla="*/ 288234 h 3419061"/>
              <a:gd name="connsiteX8" fmla="*/ 2792081 w 4376965"/>
              <a:gd name="connsiteY8" fmla="*/ 198782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44821 w 4376965"/>
              <a:gd name="connsiteY7" fmla="*/ 288234 h 3419061"/>
              <a:gd name="connsiteX8" fmla="*/ 2792081 w 4376965"/>
              <a:gd name="connsiteY8" fmla="*/ 198782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44821 w 4376965"/>
              <a:gd name="connsiteY7" fmla="*/ 288234 h 3419061"/>
              <a:gd name="connsiteX8" fmla="*/ 2792081 w 4376965"/>
              <a:gd name="connsiteY8" fmla="*/ 198782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84577 w 4376965"/>
              <a:gd name="connsiteY7" fmla="*/ 298173 h 3419061"/>
              <a:gd name="connsiteX8" fmla="*/ 2792081 w 4376965"/>
              <a:gd name="connsiteY8" fmla="*/ 198782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64699 w 4376965"/>
              <a:gd name="connsiteY7" fmla="*/ 268356 h 3419061"/>
              <a:gd name="connsiteX8" fmla="*/ 2792081 w 4376965"/>
              <a:gd name="connsiteY8" fmla="*/ 198782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65308 w 4376965"/>
              <a:gd name="connsiteY6" fmla="*/ 407504 h 3419061"/>
              <a:gd name="connsiteX7" fmla="*/ 2364699 w 4376965"/>
              <a:gd name="connsiteY7" fmla="*/ 268356 h 3419061"/>
              <a:gd name="connsiteX8" fmla="*/ 2811960 w 4376965"/>
              <a:gd name="connsiteY8" fmla="*/ 168965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13377 w 4376965"/>
              <a:gd name="connsiteY0" fmla="*/ 3419061 h 3419061"/>
              <a:gd name="connsiteX1" fmla="*/ 4263073 w 4376965"/>
              <a:gd name="connsiteY1" fmla="*/ 2216426 h 3419061"/>
              <a:gd name="connsiteX2" fmla="*/ 2921290 w 4376965"/>
              <a:gd name="connsiteY2" fmla="*/ 1749287 h 3419061"/>
              <a:gd name="connsiteX3" fmla="*/ 267542 w 4376965"/>
              <a:gd name="connsiteY3" fmla="*/ 1550504 h 3419061"/>
              <a:gd name="connsiteX4" fmla="*/ 188029 w 4376965"/>
              <a:gd name="connsiteY4" fmla="*/ 1202634 h 3419061"/>
              <a:gd name="connsiteX5" fmla="*/ 645229 w 4376965"/>
              <a:gd name="connsiteY5" fmla="*/ 1093304 h 3419061"/>
              <a:gd name="connsiteX6" fmla="*/ 2215613 w 4376965"/>
              <a:gd name="connsiteY6" fmla="*/ 427382 h 3419061"/>
              <a:gd name="connsiteX7" fmla="*/ 2364699 w 4376965"/>
              <a:gd name="connsiteY7" fmla="*/ 268356 h 3419061"/>
              <a:gd name="connsiteX8" fmla="*/ 2811960 w 4376965"/>
              <a:gd name="connsiteY8" fmla="*/ 168965 h 3419061"/>
              <a:gd name="connsiteX9" fmla="*/ 3587212 w 4376965"/>
              <a:gd name="connsiteY9" fmla="*/ 0 h 3419061"/>
              <a:gd name="connsiteX10" fmla="*/ 3587212 w 4376965"/>
              <a:gd name="connsiteY10" fmla="*/ 0 h 3419061"/>
              <a:gd name="connsiteX11" fmla="*/ 3587212 w 4376965"/>
              <a:gd name="connsiteY11" fmla="*/ 0 h 3419061"/>
              <a:gd name="connsiteX0" fmla="*/ 4263073 w 4398748"/>
              <a:gd name="connsiteY0" fmla="*/ 3419061 h 3419061"/>
              <a:gd name="connsiteX1" fmla="*/ 4263073 w 4398748"/>
              <a:gd name="connsiteY1" fmla="*/ 2216426 h 3419061"/>
              <a:gd name="connsiteX2" fmla="*/ 2921290 w 4398748"/>
              <a:gd name="connsiteY2" fmla="*/ 1749287 h 3419061"/>
              <a:gd name="connsiteX3" fmla="*/ 267542 w 4398748"/>
              <a:gd name="connsiteY3" fmla="*/ 1550504 h 3419061"/>
              <a:gd name="connsiteX4" fmla="*/ 188029 w 4398748"/>
              <a:gd name="connsiteY4" fmla="*/ 1202634 h 3419061"/>
              <a:gd name="connsiteX5" fmla="*/ 645229 w 4398748"/>
              <a:gd name="connsiteY5" fmla="*/ 1093304 h 3419061"/>
              <a:gd name="connsiteX6" fmla="*/ 2215613 w 4398748"/>
              <a:gd name="connsiteY6" fmla="*/ 427382 h 3419061"/>
              <a:gd name="connsiteX7" fmla="*/ 2364699 w 4398748"/>
              <a:gd name="connsiteY7" fmla="*/ 268356 h 3419061"/>
              <a:gd name="connsiteX8" fmla="*/ 2811960 w 4398748"/>
              <a:gd name="connsiteY8" fmla="*/ 168965 h 3419061"/>
              <a:gd name="connsiteX9" fmla="*/ 3587212 w 4398748"/>
              <a:gd name="connsiteY9" fmla="*/ 0 h 3419061"/>
              <a:gd name="connsiteX10" fmla="*/ 3587212 w 4398748"/>
              <a:gd name="connsiteY10" fmla="*/ 0 h 3419061"/>
              <a:gd name="connsiteX11" fmla="*/ 3587212 w 4398748"/>
              <a:gd name="connsiteY11" fmla="*/ 0 h 3419061"/>
              <a:gd name="connsiteX0" fmla="*/ 4263073 w 4361008"/>
              <a:gd name="connsiteY0" fmla="*/ 3419061 h 3419061"/>
              <a:gd name="connsiteX1" fmla="*/ 4263073 w 4361008"/>
              <a:gd name="connsiteY1" fmla="*/ 2216426 h 3419061"/>
              <a:gd name="connsiteX2" fmla="*/ 2921290 w 4361008"/>
              <a:gd name="connsiteY2" fmla="*/ 1749287 h 3419061"/>
              <a:gd name="connsiteX3" fmla="*/ 267542 w 4361008"/>
              <a:gd name="connsiteY3" fmla="*/ 1550504 h 3419061"/>
              <a:gd name="connsiteX4" fmla="*/ 188029 w 4361008"/>
              <a:gd name="connsiteY4" fmla="*/ 1202634 h 3419061"/>
              <a:gd name="connsiteX5" fmla="*/ 645229 w 4361008"/>
              <a:gd name="connsiteY5" fmla="*/ 1093304 h 3419061"/>
              <a:gd name="connsiteX6" fmla="*/ 2215613 w 4361008"/>
              <a:gd name="connsiteY6" fmla="*/ 427382 h 3419061"/>
              <a:gd name="connsiteX7" fmla="*/ 2364699 w 4361008"/>
              <a:gd name="connsiteY7" fmla="*/ 268356 h 3419061"/>
              <a:gd name="connsiteX8" fmla="*/ 2811960 w 4361008"/>
              <a:gd name="connsiteY8" fmla="*/ 168965 h 3419061"/>
              <a:gd name="connsiteX9" fmla="*/ 3587212 w 4361008"/>
              <a:gd name="connsiteY9" fmla="*/ 0 h 3419061"/>
              <a:gd name="connsiteX10" fmla="*/ 3587212 w 4361008"/>
              <a:gd name="connsiteY10" fmla="*/ 0 h 3419061"/>
              <a:gd name="connsiteX11" fmla="*/ 3587212 w 4361008"/>
              <a:gd name="connsiteY11" fmla="*/ 0 h 3419061"/>
              <a:gd name="connsiteX0" fmla="*/ 4263073 w 4290368"/>
              <a:gd name="connsiteY0" fmla="*/ 3419061 h 3419061"/>
              <a:gd name="connsiteX1" fmla="*/ 4263073 w 4290368"/>
              <a:gd name="connsiteY1" fmla="*/ 2216426 h 3419061"/>
              <a:gd name="connsiteX2" fmla="*/ 2921290 w 4290368"/>
              <a:gd name="connsiteY2" fmla="*/ 1749287 h 3419061"/>
              <a:gd name="connsiteX3" fmla="*/ 267542 w 4290368"/>
              <a:gd name="connsiteY3" fmla="*/ 1550504 h 3419061"/>
              <a:gd name="connsiteX4" fmla="*/ 188029 w 4290368"/>
              <a:gd name="connsiteY4" fmla="*/ 1202634 h 3419061"/>
              <a:gd name="connsiteX5" fmla="*/ 645229 w 4290368"/>
              <a:gd name="connsiteY5" fmla="*/ 1093304 h 3419061"/>
              <a:gd name="connsiteX6" fmla="*/ 2215613 w 4290368"/>
              <a:gd name="connsiteY6" fmla="*/ 427382 h 3419061"/>
              <a:gd name="connsiteX7" fmla="*/ 2364699 w 4290368"/>
              <a:gd name="connsiteY7" fmla="*/ 268356 h 3419061"/>
              <a:gd name="connsiteX8" fmla="*/ 2811960 w 4290368"/>
              <a:gd name="connsiteY8" fmla="*/ 168965 h 3419061"/>
              <a:gd name="connsiteX9" fmla="*/ 3587212 w 4290368"/>
              <a:gd name="connsiteY9" fmla="*/ 0 h 3419061"/>
              <a:gd name="connsiteX10" fmla="*/ 3587212 w 4290368"/>
              <a:gd name="connsiteY10" fmla="*/ 0 h 3419061"/>
              <a:gd name="connsiteX11" fmla="*/ 3587212 w 4290368"/>
              <a:gd name="connsiteY11" fmla="*/ 0 h 3419061"/>
              <a:gd name="connsiteX0" fmla="*/ 4263073 w 4263073"/>
              <a:gd name="connsiteY0" fmla="*/ 3419061 h 3419061"/>
              <a:gd name="connsiteX1" fmla="*/ 4213378 w 4263073"/>
              <a:gd name="connsiteY1" fmla="*/ 2216426 h 3419061"/>
              <a:gd name="connsiteX2" fmla="*/ 2921290 w 4263073"/>
              <a:gd name="connsiteY2" fmla="*/ 1749287 h 3419061"/>
              <a:gd name="connsiteX3" fmla="*/ 267542 w 4263073"/>
              <a:gd name="connsiteY3" fmla="*/ 1550504 h 3419061"/>
              <a:gd name="connsiteX4" fmla="*/ 188029 w 4263073"/>
              <a:gd name="connsiteY4" fmla="*/ 1202634 h 3419061"/>
              <a:gd name="connsiteX5" fmla="*/ 645229 w 4263073"/>
              <a:gd name="connsiteY5" fmla="*/ 1093304 h 3419061"/>
              <a:gd name="connsiteX6" fmla="*/ 2215613 w 4263073"/>
              <a:gd name="connsiteY6" fmla="*/ 427382 h 3419061"/>
              <a:gd name="connsiteX7" fmla="*/ 2364699 w 4263073"/>
              <a:gd name="connsiteY7" fmla="*/ 268356 h 3419061"/>
              <a:gd name="connsiteX8" fmla="*/ 2811960 w 4263073"/>
              <a:gd name="connsiteY8" fmla="*/ 168965 h 3419061"/>
              <a:gd name="connsiteX9" fmla="*/ 3587212 w 4263073"/>
              <a:gd name="connsiteY9" fmla="*/ 0 h 3419061"/>
              <a:gd name="connsiteX10" fmla="*/ 3587212 w 4263073"/>
              <a:gd name="connsiteY10" fmla="*/ 0 h 3419061"/>
              <a:gd name="connsiteX11" fmla="*/ 3587212 w 4263073"/>
              <a:gd name="connsiteY11" fmla="*/ 0 h 3419061"/>
              <a:gd name="connsiteX0" fmla="*/ 4263073 w 4271151"/>
              <a:gd name="connsiteY0" fmla="*/ 3419061 h 3419061"/>
              <a:gd name="connsiteX1" fmla="*/ 4213378 w 4271151"/>
              <a:gd name="connsiteY1" fmla="*/ 2216426 h 3419061"/>
              <a:gd name="connsiteX2" fmla="*/ 2921290 w 4271151"/>
              <a:gd name="connsiteY2" fmla="*/ 1749287 h 3419061"/>
              <a:gd name="connsiteX3" fmla="*/ 267542 w 4271151"/>
              <a:gd name="connsiteY3" fmla="*/ 1550504 h 3419061"/>
              <a:gd name="connsiteX4" fmla="*/ 188029 w 4271151"/>
              <a:gd name="connsiteY4" fmla="*/ 1202634 h 3419061"/>
              <a:gd name="connsiteX5" fmla="*/ 645229 w 4271151"/>
              <a:gd name="connsiteY5" fmla="*/ 1093304 h 3419061"/>
              <a:gd name="connsiteX6" fmla="*/ 2215613 w 4271151"/>
              <a:gd name="connsiteY6" fmla="*/ 427382 h 3419061"/>
              <a:gd name="connsiteX7" fmla="*/ 2364699 w 4271151"/>
              <a:gd name="connsiteY7" fmla="*/ 268356 h 3419061"/>
              <a:gd name="connsiteX8" fmla="*/ 2811960 w 4271151"/>
              <a:gd name="connsiteY8" fmla="*/ 168965 h 3419061"/>
              <a:gd name="connsiteX9" fmla="*/ 3587212 w 4271151"/>
              <a:gd name="connsiteY9" fmla="*/ 0 h 3419061"/>
              <a:gd name="connsiteX10" fmla="*/ 3587212 w 4271151"/>
              <a:gd name="connsiteY10" fmla="*/ 0 h 3419061"/>
              <a:gd name="connsiteX11" fmla="*/ 3587212 w 4271151"/>
              <a:gd name="connsiteY11" fmla="*/ 0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1151" h="3419061">
                <a:moveTo>
                  <a:pt x="4263073" y="3419061"/>
                </a:moveTo>
                <a:cubicBezTo>
                  <a:pt x="4256448" y="2956891"/>
                  <a:pt x="4307798" y="2494722"/>
                  <a:pt x="4213378" y="2216426"/>
                </a:cubicBezTo>
                <a:cubicBezTo>
                  <a:pt x="4118958" y="1938130"/>
                  <a:pt x="3578929" y="1860274"/>
                  <a:pt x="2921290" y="1749287"/>
                </a:cubicBezTo>
                <a:cubicBezTo>
                  <a:pt x="2263651" y="1638300"/>
                  <a:pt x="723085" y="1641613"/>
                  <a:pt x="267542" y="1550504"/>
                </a:cubicBezTo>
                <a:cubicBezTo>
                  <a:pt x="-188001" y="1459395"/>
                  <a:pt x="45568" y="1268894"/>
                  <a:pt x="188029" y="1202634"/>
                </a:cubicBezTo>
                <a:cubicBezTo>
                  <a:pt x="330490" y="1136374"/>
                  <a:pt x="307298" y="1222513"/>
                  <a:pt x="645229" y="1093304"/>
                </a:cubicBezTo>
                <a:cubicBezTo>
                  <a:pt x="983160" y="964095"/>
                  <a:pt x="1929035" y="564873"/>
                  <a:pt x="2215613" y="427382"/>
                </a:cubicBezTo>
                <a:cubicBezTo>
                  <a:pt x="2502191" y="289891"/>
                  <a:pt x="2265308" y="311426"/>
                  <a:pt x="2364699" y="268356"/>
                </a:cubicBezTo>
                <a:cubicBezTo>
                  <a:pt x="2464090" y="225287"/>
                  <a:pt x="2608208" y="213691"/>
                  <a:pt x="2811960" y="168965"/>
                </a:cubicBezTo>
                <a:lnTo>
                  <a:pt x="3587212" y="0"/>
                </a:lnTo>
                <a:lnTo>
                  <a:pt x="3587212" y="0"/>
                </a:lnTo>
                <a:lnTo>
                  <a:pt x="3587212" y="0"/>
                </a:ln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62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AfU Abteilung IS">
      <a:dk1>
        <a:sysClr val="windowText" lastClr="000000"/>
      </a:dk1>
      <a:lt1>
        <a:sysClr val="window" lastClr="FFFFFF"/>
      </a:lt1>
      <a:dk2>
        <a:srgbClr val="D8D8D8"/>
      </a:dk2>
      <a:lt2>
        <a:srgbClr val="000000"/>
      </a:lt2>
      <a:accent1>
        <a:srgbClr val="F9F2B6"/>
      </a:accent1>
      <a:accent2>
        <a:srgbClr val="EAEAEA"/>
      </a:accent2>
      <a:accent3>
        <a:srgbClr val="CCCCCC"/>
      </a:accent3>
      <a:accent4>
        <a:srgbClr val="B40274"/>
      </a:accent4>
      <a:accent5>
        <a:srgbClr val="F4D9EA"/>
      </a:accent5>
      <a:accent6>
        <a:srgbClr val="05787D"/>
      </a:accent6>
      <a:hlink>
        <a:srgbClr val="FF000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Macintosh PowerPoint</Application>
  <PresentationFormat>Bildschirmpräsentation (4:3)</PresentationFormat>
  <Paragraphs>198</Paragraphs>
  <Slides>22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</vt:lpstr>
      <vt:lpstr>Wingdings</vt:lpstr>
      <vt:lpstr>Office-Design</vt:lpstr>
      <vt:lpstr>PowerPoint-Präsentation</vt:lpstr>
      <vt:lpstr>Switzerland</vt:lpstr>
      <vt:lpstr>Kanton Uri in Central Switzerland</vt:lpstr>
      <vt:lpstr>Uri in numbers</vt:lpstr>
      <vt:lpstr>Traditional Uri</vt:lpstr>
      <vt:lpstr>Modern Uri</vt:lpstr>
      <vt:lpstr>Transit region</vt:lpstr>
      <vt:lpstr>Railway, Motorway</vt:lpstr>
      <vt:lpstr>PowerPoint-Präsentation</vt:lpstr>
      <vt:lpstr>Alpine Initiative – Modal Shift Policy</vt:lpstr>
      <vt:lpstr>Immissions</vt:lpstr>
      <vt:lpstr>Health Impact</vt:lpstr>
      <vt:lpstr>Alpine Effect</vt:lpstr>
      <vt:lpstr>Reasons</vt:lpstr>
      <vt:lpstr>Copy-paste to Ticino</vt:lpstr>
      <vt:lpstr>What about the other transit Regions?</vt:lpstr>
      <vt:lpstr>Follow-Up Project</vt:lpstr>
      <vt:lpstr>Outcome of iMONITRAF!</vt:lpstr>
      <vt:lpstr>Outcome of iMONITRAF!</vt:lpstr>
      <vt:lpstr>Political outcome (1/2)</vt:lpstr>
      <vt:lpstr>Political outcome (2/2)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BLU AG</dc:creator>
  <cp:lastModifiedBy>Anne-Catherine Minnig</cp:lastModifiedBy>
  <cp:revision>327</cp:revision>
  <cp:lastPrinted>2012-08-24T06:20:47Z</cp:lastPrinted>
  <dcterms:created xsi:type="dcterms:W3CDTF">2009-05-07T12:34:43Z</dcterms:created>
  <dcterms:modified xsi:type="dcterms:W3CDTF">2022-11-22T11:20:18Z</dcterms:modified>
</cp:coreProperties>
</file>