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69" r:id="rId2"/>
    <p:sldId id="399" r:id="rId3"/>
    <p:sldId id="400" r:id="rId4"/>
    <p:sldId id="401" r:id="rId5"/>
    <p:sldId id="371" r:id="rId6"/>
    <p:sldId id="402" r:id="rId7"/>
    <p:sldId id="315" r:id="rId8"/>
    <p:sldId id="373" r:id="rId9"/>
    <p:sldId id="317" r:id="rId10"/>
    <p:sldId id="403" r:id="rId11"/>
    <p:sldId id="414" r:id="rId12"/>
    <p:sldId id="415" r:id="rId13"/>
    <p:sldId id="406" r:id="rId14"/>
    <p:sldId id="376" r:id="rId15"/>
    <p:sldId id="405" r:id="rId16"/>
    <p:sldId id="377" r:id="rId17"/>
    <p:sldId id="378" r:id="rId18"/>
    <p:sldId id="382" r:id="rId19"/>
    <p:sldId id="384" r:id="rId20"/>
    <p:sldId id="383" r:id="rId21"/>
    <p:sldId id="385" r:id="rId22"/>
    <p:sldId id="410" r:id="rId23"/>
    <p:sldId id="397" r:id="rId24"/>
    <p:sldId id="416" r:id="rId25"/>
    <p:sldId id="398" r:id="rId26"/>
  </p:sldIdLst>
  <p:sldSz cx="9144000" cy="6858000" type="screen4x3"/>
  <p:notesSz cx="6797675" cy="99266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25FA1"/>
    <a:srgbClr val="015998"/>
    <a:srgbClr val="BFD7E8"/>
    <a:srgbClr val="FF6600"/>
    <a:srgbClr val="FFCC00"/>
    <a:srgbClr val="33CCFF"/>
    <a:srgbClr val="F0F0F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 autoAdjust="0"/>
    <p:restoredTop sz="92313" autoAdjust="0"/>
  </p:normalViewPr>
  <p:slideViewPr>
    <p:cSldViewPr>
      <p:cViewPr varScale="1">
        <p:scale>
          <a:sx n="113" d="100"/>
          <a:sy n="113" d="100"/>
        </p:scale>
        <p:origin x="19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t" anchorCtr="0" compatLnSpc="1">
            <a:prstTxWarp prst="textNoShape">
              <a:avLst/>
            </a:prstTxWarp>
          </a:bodyPr>
          <a:lstStyle>
            <a:lvl1pPr defTabSz="923629">
              <a:defRPr sz="1300" b="0"/>
            </a:lvl1pPr>
          </a:lstStyle>
          <a:p>
            <a:endParaRPr lang="de-DE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99" y="0"/>
            <a:ext cx="2946189" cy="49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t" anchorCtr="0" compatLnSpc="1">
            <a:prstTxWarp prst="textNoShape">
              <a:avLst/>
            </a:prstTxWarp>
          </a:bodyPr>
          <a:lstStyle>
            <a:lvl1pPr algn="r" defTabSz="923629">
              <a:defRPr sz="1300" b="0"/>
            </a:lvl1pPr>
          </a:lstStyle>
          <a:p>
            <a:endParaRPr lang="de-DE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6189" cy="49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b" anchorCtr="0" compatLnSpc="1">
            <a:prstTxWarp prst="textNoShape">
              <a:avLst/>
            </a:prstTxWarp>
          </a:bodyPr>
          <a:lstStyle>
            <a:lvl1pPr defTabSz="923629">
              <a:defRPr sz="1300" b="0"/>
            </a:lvl1pPr>
          </a:lstStyle>
          <a:p>
            <a:endParaRPr lang="de-DE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99" y="9430306"/>
            <a:ext cx="2946189" cy="49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b" anchorCtr="0" compatLnSpc="1">
            <a:prstTxWarp prst="textNoShape">
              <a:avLst/>
            </a:prstTxWarp>
          </a:bodyPr>
          <a:lstStyle>
            <a:lvl1pPr algn="r" defTabSz="923629">
              <a:defRPr sz="1300" b="0"/>
            </a:lvl1pPr>
          </a:lstStyle>
          <a:p>
            <a:fld id="{1FCC19EA-C8B4-4358-8A79-047034AC251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066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t" anchorCtr="0" compatLnSpc="1">
            <a:prstTxWarp prst="textNoShape">
              <a:avLst/>
            </a:prstTxWarp>
          </a:bodyPr>
          <a:lstStyle>
            <a:lvl1pPr defTabSz="923629">
              <a:defRPr sz="1300" b="0"/>
            </a:lvl1pPr>
          </a:lstStyle>
          <a:p>
            <a:endParaRPr lang="de-CH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87" y="0"/>
            <a:ext cx="2946188" cy="49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t" anchorCtr="0" compatLnSpc="1">
            <a:prstTxWarp prst="textNoShape">
              <a:avLst/>
            </a:prstTxWarp>
          </a:bodyPr>
          <a:lstStyle>
            <a:lvl1pPr algn="r" defTabSz="923629">
              <a:defRPr sz="1300" b="0"/>
            </a:lvl1pPr>
          </a:lstStyle>
          <a:p>
            <a:endParaRPr lang="de-CH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475" y="4716744"/>
            <a:ext cx="4980726" cy="4465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97"/>
            <a:ext cx="2946189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b" anchorCtr="0" compatLnSpc="1">
            <a:prstTxWarp prst="textNoShape">
              <a:avLst/>
            </a:prstTxWarp>
          </a:bodyPr>
          <a:lstStyle>
            <a:lvl1pPr defTabSz="923629">
              <a:defRPr sz="1300" b="0"/>
            </a:lvl1pPr>
          </a:lstStyle>
          <a:p>
            <a:endParaRPr lang="de-CH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87" y="9431897"/>
            <a:ext cx="2946188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1" tIns="46135" rIns="92271" bIns="46135" numCol="1" anchor="b" anchorCtr="0" compatLnSpc="1">
            <a:prstTxWarp prst="textNoShape">
              <a:avLst/>
            </a:prstTxWarp>
          </a:bodyPr>
          <a:lstStyle>
            <a:lvl1pPr algn="r" defTabSz="923629">
              <a:defRPr sz="1300" b="0"/>
            </a:lvl1pPr>
          </a:lstStyle>
          <a:p>
            <a:fld id="{4F302FF9-CE6B-4AA4-8D5B-D0B244CF0EC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1704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887" y="4715153"/>
            <a:ext cx="4983903" cy="4466987"/>
          </a:xfrm>
        </p:spPr>
        <p:txBody>
          <a:bodyPr/>
          <a:lstStyle/>
          <a:p>
            <a:endParaRPr lang="de-DE">
              <a:latin typeface="Helvetica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77875"/>
            <a:ext cx="4962525" cy="3722688"/>
          </a:xfrm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887" y="4715153"/>
            <a:ext cx="4983903" cy="4466987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de-DE" b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44F5D-2E27-4AFC-B499-CE3A32134D66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3477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1BBB2-5C73-445E-91BA-20177F818E5C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7203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826" y="4571981"/>
            <a:ext cx="6136966" cy="5081039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400">
              <a:latin typeface="Helvetica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887" y="4716744"/>
            <a:ext cx="4983903" cy="4465396"/>
          </a:xfrm>
        </p:spPr>
        <p:txBody>
          <a:bodyPr/>
          <a:lstStyle/>
          <a:p>
            <a:endParaRPr lang="en-US">
              <a:latin typeface="Helvetica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02FF9-CE6B-4AA4-8D5B-D0B244CF0EC8}" type="slidenum">
              <a:rPr lang="de-CH" smtClean="0"/>
              <a:pPr/>
              <a:t>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42281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887" y="4716744"/>
            <a:ext cx="4983903" cy="4465396"/>
          </a:xfrm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887" y="4716744"/>
            <a:ext cx="4983903" cy="4465396"/>
          </a:xfrm>
        </p:spPr>
        <p:txBody>
          <a:bodyPr/>
          <a:lstStyle/>
          <a:p>
            <a:endParaRPr lang="en-US">
              <a:latin typeface="Helvetica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475" y="4718335"/>
            <a:ext cx="4980726" cy="4463805"/>
          </a:xfrm>
        </p:spPr>
        <p:txBody>
          <a:bodyPr/>
          <a:lstStyle/>
          <a:p>
            <a:endParaRPr lang="en-US" dirty="0">
              <a:latin typeface="Helvetica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645ABB-2A86-4FF2-AE5B-92873C302AA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48690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4F584C-39FD-4864-BFB2-E9F177676CC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25997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6D6F6A-5A75-45C9-8C53-A532B4A84A8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471847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685800" y="6588125"/>
            <a:ext cx="4310063" cy="26987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6553200" y="6477000"/>
            <a:ext cx="1652588" cy="269875"/>
          </a:xfrm>
        </p:spPr>
        <p:txBody>
          <a:bodyPr/>
          <a:lstStyle>
            <a:lvl1pPr>
              <a:defRPr/>
            </a:lvl1pPr>
          </a:lstStyle>
          <a:p>
            <a:fld id="{21B194EF-7C26-41EF-9F62-740A1ACEF35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398655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85800" y="6588125"/>
            <a:ext cx="4310063" cy="26987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>
          <a:xfrm>
            <a:off x="6553200" y="6477000"/>
            <a:ext cx="1652588" cy="269875"/>
          </a:xfrm>
        </p:spPr>
        <p:txBody>
          <a:bodyPr/>
          <a:lstStyle>
            <a:lvl1pPr>
              <a:defRPr/>
            </a:lvl1pPr>
          </a:lstStyle>
          <a:p>
            <a:fld id="{BF0DAA6E-6653-4BD1-AFE0-0D24F9E0B0BA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6568522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85800" y="6588125"/>
            <a:ext cx="4310063" cy="26987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477000"/>
            <a:ext cx="1652588" cy="269875"/>
          </a:xfrm>
        </p:spPr>
        <p:txBody>
          <a:bodyPr/>
          <a:lstStyle>
            <a:lvl1pPr>
              <a:defRPr/>
            </a:lvl1pPr>
          </a:lstStyle>
          <a:p>
            <a:fld id="{8A65369B-B5D1-47FA-8CE0-22354B86606C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694363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85800" y="6588125"/>
            <a:ext cx="4310063" cy="26987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477000"/>
            <a:ext cx="1652588" cy="269875"/>
          </a:xfrm>
        </p:spPr>
        <p:txBody>
          <a:bodyPr/>
          <a:lstStyle>
            <a:lvl1pPr>
              <a:defRPr/>
            </a:lvl1pPr>
          </a:lstStyle>
          <a:p>
            <a:fld id="{F76C82B3-C61D-4155-A953-7E61A319C01C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2342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02610-3B49-4F3D-BBF7-CA5AD91706D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789199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590701-4E6A-46D0-B199-3329997C498E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98565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8937B0-5C16-4CBC-894C-6A59EA71425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676260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B162EA-5FFF-4A8A-89A3-A7CFD9CD192B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14772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D00D65-F6A5-47D3-81CC-7869EF2CF5F3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6194910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B27650-6E16-433F-BCF8-83C4343A308C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175790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C76995-7057-4ED9-BF02-B0C549626472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174545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Fürigen, 26th November 20051. April 2005, Brixen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431E02-AC8D-4F83-A416-83CED852E8FA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8170615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88125"/>
            <a:ext cx="4310063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0">
                <a:latin typeface="Helvetica" pitchFamily="34" charset="0"/>
              </a:defRPr>
            </a:lvl1pPr>
          </a:lstStyle>
          <a:p>
            <a:r>
              <a:rPr lang="de-DE"/>
              <a:t>Fürigen, 26th November 20051. April 2005, Brixen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0" y="0"/>
            <a:ext cx="9429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719138" y="6386513"/>
            <a:ext cx="7737475" cy="14287"/>
          </a:xfrm>
          <a:prstGeom prst="rect">
            <a:avLst/>
          </a:prstGeom>
          <a:solidFill>
            <a:srgbClr val="025FA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6553200" y="6477000"/>
            <a:ext cx="190500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/>
            <a:r>
              <a:rPr lang="de-CH" sz="800">
                <a:solidFill>
                  <a:srgbClr val="025FA1"/>
                </a:solidFill>
                <a:latin typeface="Helvetica" pitchFamily="34" charset="0"/>
              </a:rPr>
              <a:t>•</a:t>
            </a:r>
            <a:endParaRPr lang="de-CH" sz="800" b="0">
              <a:latin typeface="Helvetica" pitchFamily="34" charset="0"/>
            </a:endParaRP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1652588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25FA1"/>
                </a:solidFill>
                <a:latin typeface="Helvetica" pitchFamily="34" charset="0"/>
              </a:defRPr>
            </a:lvl1pPr>
          </a:lstStyle>
          <a:p>
            <a:fld id="{3301C648-C825-4E5B-ABDD-96FB49DCF356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B7A7E-42BD-42C9-81F4-9D32FD764FCB}" type="slidenum">
              <a:rPr lang="de-CH"/>
              <a:pPr/>
              <a:t>1</a:t>
            </a:fld>
            <a:endParaRPr lang="de-CH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2698750"/>
            <a:ext cx="8029326" cy="647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ts val="5200"/>
              </a:lnSpc>
            </a:pPr>
            <a:r>
              <a:rPr lang="en-US" sz="4600" b="1" dirty="0">
                <a:solidFill>
                  <a:srgbClr val="025FA1"/>
                </a:solidFill>
                <a:latin typeface="Helvetica" pitchFamily="34" charset="0"/>
              </a:rPr>
              <a:t>Alpine Crossing Exchange</a:t>
            </a:r>
            <a:endParaRPr lang="de-CH" sz="4600" b="1" dirty="0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04850" y="5734050"/>
            <a:ext cx="7467600" cy="5762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indent="0" eaLnBrk="0" hangingPunct="0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en-US" sz="1400" b="1" dirty="0">
                <a:latin typeface="Helvetica" pitchFamily="34" charset="0"/>
              </a:rPr>
              <a:t>Alpweek Poschiavo, 6 September 2012</a:t>
            </a:r>
          </a:p>
          <a:p>
            <a:pPr marL="0" indent="0" eaLnBrk="0" hangingPunct="0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en-US" sz="1400" dirty="0">
                <a:latin typeface="Helvetica" pitchFamily="34" charset="0"/>
              </a:rPr>
              <a:t>Manuel Herrmann, Alpine Initiative</a:t>
            </a:r>
            <a:endParaRPr lang="en-GB" sz="1400" dirty="0">
              <a:latin typeface="Helvetica" pitchFamily="34" charset="0"/>
            </a:endParaRPr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7377113" y="6477000"/>
            <a:ext cx="917575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/>
            <a:r>
              <a:rPr lang="de-CH" sz="800" b="0">
                <a:solidFill>
                  <a:srgbClr val="025FA1"/>
                </a:solidFill>
                <a:latin typeface="75 Helvetica Bold" charset="0"/>
              </a:rPr>
              <a:t> 1  </a:t>
            </a:r>
            <a:r>
              <a:rPr lang="de-CH" sz="700" b="0">
                <a:solidFill>
                  <a:srgbClr val="025FA1"/>
                </a:solidFill>
                <a:latin typeface="75 Helvetica Bold" charset="0"/>
              </a:rPr>
              <a:t>•</a:t>
            </a:r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719138" y="3417888"/>
            <a:ext cx="828198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000" dirty="0">
                <a:solidFill>
                  <a:srgbClr val="025FA1"/>
                </a:solidFill>
                <a:latin typeface="Helvetica" pitchFamily="34" charset="0"/>
              </a:rPr>
              <a:t>a new solution for an old challenge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DB7F8D-8289-482B-A6D4-79504BF4537F}" type="slidenum">
              <a:rPr lang="de-CH"/>
              <a:pPr/>
              <a:t>10</a:t>
            </a:fld>
            <a:endParaRPr lang="de-CH"/>
          </a:p>
        </p:txBody>
      </p:sp>
      <p:sp>
        <p:nvSpPr>
          <p:cNvPr id="252930" name="AutoShape 2"/>
          <p:cNvSpPr>
            <a:spLocks noChangeArrowheads="1"/>
          </p:cNvSpPr>
          <p:nvPr/>
        </p:nvSpPr>
        <p:spPr bwMode="auto">
          <a:xfrm>
            <a:off x="5867400" y="3167063"/>
            <a:ext cx="2486025" cy="2206625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2931" name="AutoShape 3"/>
          <p:cNvSpPr>
            <a:spLocks noChangeArrowheads="1"/>
          </p:cNvSpPr>
          <p:nvPr/>
        </p:nvSpPr>
        <p:spPr bwMode="auto">
          <a:xfrm>
            <a:off x="684213" y="3165475"/>
            <a:ext cx="2416175" cy="2206625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900113" y="3787775"/>
            <a:ext cx="20161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User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and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polluter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pays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principle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: Swiss HVF</a:t>
            </a:r>
          </a:p>
        </p:txBody>
      </p:sp>
      <p:sp>
        <p:nvSpPr>
          <p:cNvPr id="252933" name="AutoShape 5"/>
          <p:cNvSpPr>
            <a:spLocks noChangeArrowheads="1"/>
          </p:cNvSpPr>
          <p:nvPr/>
        </p:nvSpPr>
        <p:spPr bwMode="auto">
          <a:xfrm>
            <a:off x="611188" y="5445125"/>
            <a:ext cx="7931150" cy="711200"/>
          </a:xfrm>
          <a:prstGeom prst="plus">
            <a:avLst>
              <a:gd name="adj" fmla="val 250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2934" name="AutoShape 6"/>
          <p:cNvSpPr>
            <a:spLocks noChangeArrowheads="1"/>
          </p:cNvSpPr>
          <p:nvPr/>
        </p:nvSpPr>
        <p:spPr bwMode="auto">
          <a:xfrm>
            <a:off x="3244850" y="3165475"/>
            <a:ext cx="2489200" cy="2206625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2937" name="AutoShape 9"/>
          <p:cNvSpPr>
            <a:spLocks noChangeArrowheads="1"/>
          </p:cNvSpPr>
          <p:nvPr/>
        </p:nvSpPr>
        <p:spPr bwMode="auto">
          <a:xfrm>
            <a:off x="611188" y="2312988"/>
            <a:ext cx="7931150" cy="792162"/>
          </a:xfrm>
          <a:prstGeom prst="plus">
            <a:avLst>
              <a:gd name="adj" fmla="val 250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2938" name="Text Box 10"/>
          <p:cNvSpPr txBox="1">
            <a:spLocks noChangeArrowheads="1"/>
          </p:cNvSpPr>
          <p:nvPr/>
        </p:nvSpPr>
        <p:spPr bwMode="auto">
          <a:xfrm>
            <a:off x="611188" y="5451475"/>
            <a:ext cx="7959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1800" b="0" dirty="0" err="1">
                <a:latin typeface="Arial" charset="0"/>
                <a:cs typeface="Arial" charset="0"/>
              </a:rPr>
              <a:t>Supporting</a:t>
            </a:r>
            <a:r>
              <a:rPr lang="de-CH" sz="1800" b="0" dirty="0"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latin typeface="Arial" charset="0"/>
                <a:cs typeface="Arial" charset="0"/>
              </a:rPr>
              <a:t>measures</a:t>
            </a:r>
            <a:r>
              <a:rPr lang="de-CH" sz="1800" b="0" dirty="0">
                <a:latin typeface="Arial" charset="0"/>
                <a:cs typeface="Arial" charset="0"/>
              </a:rPr>
              <a:t>: </a:t>
            </a:r>
            <a:r>
              <a:rPr lang="de-CH" sz="1800" b="0" dirty="0" err="1">
                <a:latin typeface="Arial" charset="0"/>
                <a:cs typeface="Arial" charset="0"/>
              </a:rPr>
              <a:t>promotion</a:t>
            </a:r>
            <a:r>
              <a:rPr lang="de-CH" sz="1800" b="0" dirty="0">
                <a:latin typeface="Arial" charset="0"/>
                <a:cs typeface="Arial" charset="0"/>
              </a:rPr>
              <a:t> of intermodal </a:t>
            </a:r>
            <a:r>
              <a:rPr lang="de-CH" sz="1800" b="0" dirty="0" err="1">
                <a:latin typeface="Arial" charset="0"/>
                <a:cs typeface="Arial" charset="0"/>
              </a:rPr>
              <a:t>transport</a:t>
            </a:r>
            <a:r>
              <a:rPr lang="de-CH" sz="1800" b="0" dirty="0">
                <a:latin typeface="Arial" charset="0"/>
                <a:cs typeface="Arial" charset="0"/>
              </a:rPr>
              <a:t>, </a:t>
            </a:r>
            <a:br>
              <a:rPr lang="de-CH" sz="1800" b="0" dirty="0">
                <a:latin typeface="Arial" charset="0"/>
                <a:cs typeface="Arial" charset="0"/>
              </a:rPr>
            </a:br>
            <a:r>
              <a:rPr lang="de-CH" sz="1800" b="0" dirty="0" err="1">
                <a:latin typeface="Arial" charset="0"/>
                <a:cs typeface="Arial" charset="0"/>
              </a:rPr>
              <a:t>reduction</a:t>
            </a:r>
            <a:r>
              <a:rPr lang="de-CH" sz="1800" b="0" dirty="0">
                <a:latin typeface="Arial" charset="0"/>
                <a:cs typeface="Arial" charset="0"/>
              </a:rPr>
              <a:t> of </a:t>
            </a:r>
            <a:r>
              <a:rPr lang="de-CH" sz="1800" b="0" dirty="0" err="1">
                <a:latin typeface="Arial" charset="0"/>
                <a:cs typeface="Arial" charset="0"/>
              </a:rPr>
              <a:t>rail</a:t>
            </a:r>
            <a:r>
              <a:rPr lang="de-CH" sz="1800" b="0" dirty="0"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latin typeface="Arial" charset="0"/>
                <a:cs typeface="Arial" charset="0"/>
              </a:rPr>
              <a:t>infrastructure</a:t>
            </a:r>
            <a:r>
              <a:rPr lang="de-CH" sz="1800" b="0" dirty="0"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latin typeface="Arial" charset="0"/>
                <a:cs typeface="Arial" charset="0"/>
              </a:rPr>
              <a:t>charges</a:t>
            </a:r>
            <a:endParaRPr lang="de-CH" sz="1800" b="0" dirty="0">
              <a:latin typeface="Arial" charset="0"/>
              <a:cs typeface="Arial" charset="0"/>
            </a:endParaRPr>
          </a:p>
        </p:txBody>
      </p:sp>
      <p:sp>
        <p:nvSpPr>
          <p:cNvPr id="252939" name="Rectangle 11"/>
          <p:cNvSpPr>
            <a:spLocks noChangeArrowheads="1"/>
          </p:cNvSpPr>
          <p:nvPr/>
        </p:nvSpPr>
        <p:spPr bwMode="auto">
          <a:xfrm>
            <a:off x="719138" y="1619250"/>
            <a:ext cx="705802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3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pillars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 of the Swiss Transport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Policy</a:t>
            </a:r>
            <a:endParaRPr lang="de-DE" sz="3000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252940" name="Text Box 12"/>
          <p:cNvSpPr txBox="1">
            <a:spLocks noChangeArrowheads="1"/>
          </p:cNvSpPr>
          <p:nvPr/>
        </p:nvSpPr>
        <p:spPr bwMode="auto">
          <a:xfrm>
            <a:off x="611188" y="2420938"/>
            <a:ext cx="7959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CH" sz="1800" b="0" dirty="0">
                <a:latin typeface="Helvetica" pitchFamily="34" charset="0"/>
                <a:cs typeface="Arial" charset="0"/>
              </a:rPr>
              <a:t>Constitutional </a:t>
            </a:r>
            <a:r>
              <a:rPr lang="de-CH" sz="1800" b="0" dirty="0" err="1">
                <a:latin typeface="Helvetica" pitchFamily="34" charset="0"/>
                <a:cs typeface="Arial" charset="0"/>
              </a:rPr>
              <a:t>obligation</a:t>
            </a:r>
            <a:r>
              <a:rPr lang="de-CH" sz="1800" b="0" dirty="0">
                <a:latin typeface="Helvetica" pitchFamily="34" charset="0"/>
                <a:cs typeface="Arial" charset="0"/>
              </a:rPr>
              <a:t> (Art. 84 CF) </a:t>
            </a:r>
          </a:p>
          <a:p>
            <a:pPr algn="ctr"/>
            <a:r>
              <a:rPr lang="de-CH" sz="1800" b="0" dirty="0">
                <a:latin typeface="Helvetica" pitchFamily="34" charset="0"/>
              </a:rPr>
              <a:t>Freight Traffic Transfer </a:t>
            </a:r>
            <a:r>
              <a:rPr lang="de-CH" sz="1800" b="0" dirty="0" err="1">
                <a:latin typeface="Helvetica" pitchFamily="34" charset="0"/>
              </a:rPr>
              <a:t>Act</a:t>
            </a:r>
            <a:endParaRPr lang="de-CH" sz="1800" b="0" dirty="0">
              <a:latin typeface="Helvetica" pitchFamily="34" charset="0"/>
            </a:endParaRPr>
          </a:p>
        </p:txBody>
      </p:sp>
      <p:sp>
        <p:nvSpPr>
          <p:cNvPr id="252942" name="Text Box 14"/>
          <p:cNvSpPr txBox="1">
            <a:spLocks noChangeArrowheads="1"/>
          </p:cNvSpPr>
          <p:nvPr/>
        </p:nvSpPr>
        <p:spPr bwMode="auto">
          <a:xfrm>
            <a:off x="3532188" y="3814763"/>
            <a:ext cx="20161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More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capacity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and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productivity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NRLA</a:t>
            </a:r>
          </a:p>
        </p:txBody>
      </p:sp>
      <p:sp>
        <p:nvSpPr>
          <p:cNvPr id="252943" name="Text Box 15"/>
          <p:cNvSpPr txBox="1">
            <a:spLocks noChangeArrowheads="1"/>
          </p:cNvSpPr>
          <p:nvPr/>
        </p:nvSpPr>
        <p:spPr bwMode="auto">
          <a:xfrm>
            <a:off x="5795963" y="3860800"/>
            <a:ext cx="2624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More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efficiency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and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quality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: </a:t>
            </a:r>
            <a:r>
              <a:rPr lang="de-CH" sz="1800" b="0" dirty="0" err="1">
                <a:solidFill>
                  <a:schemeClr val="bg1"/>
                </a:solidFill>
                <a:latin typeface="Arial" charset="0"/>
                <a:cs typeface="Arial" charset="0"/>
              </a:rPr>
              <a:t>Railway</a:t>
            </a:r>
            <a:r>
              <a:rPr lang="de-CH" sz="1800" b="0" dirty="0">
                <a:solidFill>
                  <a:schemeClr val="bg1"/>
                </a:solidFill>
                <a:latin typeface="Arial" charset="0"/>
                <a:cs typeface="Arial" charset="0"/>
              </a:rPr>
              <a:t> Reform </a:t>
            </a:r>
          </a:p>
        </p:txBody>
      </p:sp>
      <p:sp>
        <p:nvSpPr>
          <p:cNvPr id="252944" name="Text Box 16"/>
          <p:cNvSpPr txBox="1">
            <a:spLocks noChangeArrowheads="1"/>
          </p:cNvSpPr>
          <p:nvPr/>
        </p:nvSpPr>
        <p:spPr bwMode="auto">
          <a:xfrm>
            <a:off x="5292725" y="6092825"/>
            <a:ext cx="30380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1200" b="0" dirty="0">
                <a:latin typeface="Arial" charset="0"/>
              </a:rPr>
              <a:t>Source: Federal Office of Transport (FOT)</a:t>
            </a:r>
            <a:endParaRPr lang="de-DE" sz="1200" b="0" dirty="0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16832"/>
            <a:ext cx="8039270" cy="441217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755577" y="620689"/>
            <a:ext cx="48245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dirty="0">
                <a:solidFill>
                  <a:srgbClr val="025FA1"/>
                </a:solidFill>
                <a:latin typeface="Helvetica" pitchFamily="34" charset="0"/>
              </a:rPr>
              <a:t>Planned development of lorry traffic</a:t>
            </a:r>
            <a:endParaRPr lang="de-DE" dirty="0">
              <a:solidFill>
                <a:srgbClr val="025FA1"/>
              </a:solidFill>
              <a:latin typeface="Helvetica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3465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72" y="1844824"/>
            <a:ext cx="8114484" cy="4453457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755576" y="692696"/>
            <a:ext cx="46085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25FA1"/>
                </a:solidFill>
                <a:latin typeface="Helvetica" pitchFamily="34" charset="0"/>
              </a:rPr>
              <a:t>Actual development of lorry traffic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5537630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AD4311-961E-4C7F-AD46-85B070AC9BA8}" type="slidenum">
              <a:rPr lang="de-CH"/>
              <a:pPr/>
              <a:t>13</a:t>
            </a:fld>
            <a:endParaRPr lang="de-CH"/>
          </a:p>
        </p:txBody>
      </p:sp>
      <p:sp>
        <p:nvSpPr>
          <p:cNvPr id="259074" name="Rectangle 2"/>
          <p:cNvSpPr>
            <a:spLocks noChangeArrowheads="1"/>
          </p:cNvSpPr>
          <p:nvPr/>
        </p:nvSpPr>
        <p:spPr bwMode="auto">
          <a:xfrm>
            <a:off x="2268538" y="5229225"/>
            <a:ext cx="6335712" cy="1009650"/>
          </a:xfrm>
          <a:prstGeom prst="rect">
            <a:avLst/>
          </a:prstGeom>
          <a:noFill/>
          <a:ln w="57150">
            <a:solidFill>
              <a:srgbClr val="ED181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9075" name="Rectangle 3"/>
          <p:cNvSpPr>
            <a:spLocks noChangeArrowheads="1"/>
          </p:cNvSpPr>
          <p:nvPr/>
        </p:nvSpPr>
        <p:spPr bwMode="auto">
          <a:xfrm>
            <a:off x="179388" y="2781300"/>
            <a:ext cx="2089150" cy="3455988"/>
          </a:xfrm>
          <a:prstGeom prst="rect">
            <a:avLst/>
          </a:prstGeom>
          <a:noFill/>
          <a:ln w="57150">
            <a:solidFill>
              <a:srgbClr val="ED181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9076" name="AutoShape 4"/>
          <p:cNvSpPr>
            <a:spLocks noChangeArrowheads="1"/>
          </p:cNvSpPr>
          <p:nvPr/>
        </p:nvSpPr>
        <p:spPr bwMode="auto">
          <a:xfrm>
            <a:off x="2411413" y="2897188"/>
            <a:ext cx="1874837" cy="2206625"/>
          </a:xfrm>
          <a:prstGeom prst="can">
            <a:avLst>
              <a:gd name="adj" fmla="val 29424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9077" name="AutoShape 5"/>
          <p:cNvSpPr>
            <a:spLocks noChangeArrowheads="1"/>
          </p:cNvSpPr>
          <p:nvPr/>
        </p:nvSpPr>
        <p:spPr bwMode="auto">
          <a:xfrm>
            <a:off x="4500563" y="2852738"/>
            <a:ext cx="1878012" cy="2206625"/>
          </a:xfrm>
          <a:prstGeom prst="can">
            <a:avLst>
              <a:gd name="adj" fmla="val 29374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9080" name="AutoShape 8"/>
          <p:cNvSpPr>
            <a:spLocks noChangeArrowheads="1"/>
          </p:cNvSpPr>
          <p:nvPr/>
        </p:nvSpPr>
        <p:spPr bwMode="auto">
          <a:xfrm>
            <a:off x="6588125" y="2870200"/>
            <a:ext cx="1874838" cy="2206625"/>
          </a:xfrm>
          <a:prstGeom prst="can">
            <a:avLst>
              <a:gd name="adj" fmla="val 29424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9081" name="AutoShape 9"/>
          <p:cNvSpPr>
            <a:spLocks noChangeArrowheads="1"/>
          </p:cNvSpPr>
          <p:nvPr/>
        </p:nvSpPr>
        <p:spPr bwMode="auto">
          <a:xfrm>
            <a:off x="323850" y="2927350"/>
            <a:ext cx="1874838" cy="2206625"/>
          </a:xfrm>
          <a:prstGeom prst="can">
            <a:avLst>
              <a:gd name="adj" fmla="val 29424"/>
            </a:avLst>
          </a:prstGeom>
          <a:solidFill>
            <a:srgbClr val="FF0000">
              <a:alpha val="5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9082" name="Text Box 10"/>
          <p:cNvSpPr txBox="1">
            <a:spLocks noChangeArrowheads="1"/>
          </p:cNvSpPr>
          <p:nvPr/>
        </p:nvSpPr>
        <p:spPr bwMode="auto">
          <a:xfrm>
            <a:off x="0" y="3575050"/>
            <a:ext cx="262413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  <a:t>Alpine </a:t>
            </a:r>
            <a:b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  <a:t>Crossing </a:t>
            </a:r>
            <a:b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  <a:t>Exchange</a:t>
            </a:r>
            <a:endParaRPr lang="de-CH" sz="1800" b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259083" name="Rectangle 11"/>
          <p:cNvSpPr>
            <a:spLocks noChangeArrowheads="1"/>
          </p:cNvSpPr>
          <p:nvPr/>
        </p:nvSpPr>
        <p:spPr bwMode="auto">
          <a:xfrm>
            <a:off x="2195513" y="5253038"/>
            <a:ext cx="109537" cy="946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9084" name="Rectangle 12"/>
          <p:cNvSpPr>
            <a:spLocks noChangeArrowheads="1"/>
          </p:cNvSpPr>
          <p:nvPr/>
        </p:nvSpPr>
        <p:spPr bwMode="auto">
          <a:xfrm>
            <a:off x="719138" y="1619250"/>
            <a:ext cx="640873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Another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device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is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necessary</a:t>
            </a:r>
            <a:endParaRPr lang="de-DE" sz="3000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259087" name="AutoShape 15"/>
          <p:cNvSpPr>
            <a:spLocks noChangeArrowheads="1"/>
          </p:cNvSpPr>
          <p:nvPr/>
        </p:nvSpPr>
        <p:spPr bwMode="auto">
          <a:xfrm>
            <a:off x="601290" y="5300663"/>
            <a:ext cx="7931150" cy="792162"/>
          </a:xfrm>
          <a:prstGeom prst="plus">
            <a:avLst>
              <a:gd name="adj" fmla="val 250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59085" name="Text Box 13"/>
          <p:cNvSpPr txBox="1">
            <a:spLocks noChangeArrowheads="1"/>
          </p:cNvSpPr>
          <p:nvPr/>
        </p:nvSpPr>
        <p:spPr bwMode="auto">
          <a:xfrm>
            <a:off x="7092950" y="5818188"/>
            <a:ext cx="1511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1200" b="0">
                <a:latin typeface="Arial" charset="0"/>
                <a:cs typeface="Arial" charset="0"/>
              </a:rPr>
              <a:t>Quelle BAV</a:t>
            </a:r>
          </a:p>
        </p:txBody>
      </p:sp>
      <p:sp>
        <p:nvSpPr>
          <p:cNvPr id="259088" name="Text Box 16"/>
          <p:cNvSpPr txBox="1">
            <a:spLocks noChangeArrowheads="1"/>
          </p:cNvSpPr>
          <p:nvPr/>
        </p:nvSpPr>
        <p:spPr bwMode="auto">
          <a:xfrm>
            <a:off x="684213" y="5373688"/>
            <a:ext cx="7959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de-CH" sz="1800" b="0" dirty="0" err="1">
                <a:latin typeface="Helvetica" pitchFamily="34" charset="0"/>
                <a:cs typeface="Arial" charset="0"/>
              </a:rPr>
              <a:t>Continuation</a:t>
            </a:r>
            <a:r>
              <a:rPr lang="de-CH" sz="1800" b="0" dirty="0">
                <a:latin typeface="Helvetica" pitchFamily="34" charset="0"/>
                <a:cs typeface="Arial" charset="0"/>
              </a:rPr>
              <a:t> </a:t>
            </a:r>
            <a:r>
              <a:rPr lang="de-CH" sz="1800" b="0" dirty="0" err="1">
                <a:latin typeface="Helvetica" pitchFamily="34" charset="0"/>
              </a:rPr>
              <a:t>accompanying</a:t>
            </a:r>
            <a:r>
              <a:rPr lang="de-CH" sz="1800" b="0" dirty="0">
                <a:latin typeface="Helvetica" pitchFamily="34" charset="0"/>
              </a:rPr>
              <a:t> </a:t>
            </a:r>
            <a:r>
              <a:rPr lang="de-CH" sz="1800" b="0" dirty="0" err="1">
                <a:latin typeface="Helvetica" pitchFamily="34" charset="0"/>
              </a:rPr>
              <a:t>measures</a:t>
            </a:r>
            <a:r>
              <a:rPr lang="de-CH" sz="1800" b="0" dirty="0">
                <a:latin typeface="Helvetica" pitchFamily="34" charset="0"/>
              </a:rPr>
              <a:t> </a:t>
            </a:r>
            <a:br>
              <a:rPr lang="de-CH" sz="1800" b="0" dirty="0">
                <a:latin typeface="Helvetica" pitchFamily="34" charset="0"/>
                <a:cs typeface="Arial" charset="0"/>
              </a:rPr>
            </a:br>
            <a:r>
              <a:rPr lang="de-CH" sz="1800" b="0" dirty="0">
                <a:latin typeface="Helvetica" pitchFamily="34" charset="0"/>
                <a:cs typeface="Arial" charset="0"/>
              </a:rPr>
              <a:t>(</a:t>
            </a:r>
            <a:r>
              <a:rPr lang="de-CH" sz="1800" b="0" dirty="0" err="1">
                <a:latin typeface="Helvetica" pitchFamily="34" charset="0"/>
                <a:cs typeface="Arial" charset="0"/>
              </a:rPr>
              <a:t>financial</a:t>
            </a:r>
            <a:r>
              <a:rPr lang="de-CH" sz="1800" b="0" dirty="0">
                <a:latin typeface="Helvetica" pitchFamily="34" charset="0"/>
                <a:cs typeface="Arial" charset="0"/>
              </a:rPr>
              <a:t> </a:t>
            </a:r>
            <a:r>
              <a:rPr lang="de-CH" sz="1800" b="0" dirty="0" err="1">
                <a:latin typeface="Helvetica" pitchFamily="34" charset="0"/>
                <a:cs typeface="Arial" charset="0"/>
              </a:rPr>
              <a:t>support</a:t>
            </a:r>
            <a:r>
              <a:rPr lang="de-CH" sz="1800" b="0" dirty="0">
                <a:latin typeface="Helvetica" pitchFamily="34" charset="0"/>
                <a:cs typeface="Arial" charset="0"/>
              </a:rPr>
              <a:t> of intermodal </a:t>
            </a:r>
            <a:r>
              <a:rPr lang="de-CH" sz="1800" b="0" dirty="0" err="1">
                <a:latin typeface="Helvetica" pitchFamily="34" charset="0"/>
                <a:cs typeface="Arial" charset="0"/>
              </a:rPr>
              <a:t>transport</a:t>
            </a:r>
            <a:r>
              <a:rPr lang="de-CH" sz="1800" b="0" dirty="0">
                <a:latin typeface="Helvetica" pitchFamily="34" charset="0"/>
                <a:cs typeface="Arial" charset="0"/>
              </a:rPr>
              <a:t>)</a:t>
            </a:r>
          </a:p>
        </p:txBody>
      </p:sp>
      <p:sp>
        <p:nvSpPr>
          <p:cNvPr id="259089" name="Text Box 17"/>
          <p:cNvSpPr txBox="1">
            <a:spLocks noChangeArrowheads="1"/>
          </p:cNvSpPr>
          <p:nvPr/>
        </p:nvSpPr>
        <p:spPr bwMode="auto">
          <a:xfrm>
            <a:off x="2484438" y="3790950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  <a:t>Swiss HVF</a:t>
            </a:r>
          </a:p>
        </p:txBody>
      </p:sp>
      <p:sp>
        <p:nvSpPr>
          <p:cNvPr id="259090" name="Text Box 18"/>
          <p:cNvSpPr txBox="1">
            <a:spLocks noChangeArrowheads="1"/>
          </p:cNvSpPr>
          <p:nvPr/>
        </p:nvSpPr>
        <p:spPr bwMode="auto">
          <a:xfrm>
            <a:off x="4572000" y="3836988"/>
            <a:ext cx="1582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  <a:t>NRLA</a:t>
            </a:r>
          </a:p>
        </p:txBody>
      </p:sp>
      <p:sp>
        <p:nvSpPr>
          <p:cNvPr id="259091" name="Text Box 19"/>
          <p:cNvSpPr txBox="1">
            <a:spLocks noChangeArrowheads="1"/>
          </p:cNvSpPr>
          <p:nvPr/>
        </p:nvSpPr>
        <p:spPr bwMode="auto">
          <a:xfrm>
            <a:off x="6732588" y="3789363"/>
            <a:ext cx="16891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  <a:t>Railway </a:t>
            </a:r>
            <a:b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de-CH" sz="1800" b="0">
                <a:solidFill>
                  <a:schemeClr val="bg1"/>
                </a:solidFill>
                <a:latin typeface="Arial" charset="0"/>
                <a:cs typeface="Arial" charset="0"/>
              </a:rPr>
              <a:t>Reform 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A1AB96-B10D-4A17-8A13-3C64A2799CF0}" type="slidenum">
              <a:rPr lang="de-CH"/>
              <a:pPr/>
              <a:t>14</a:t>
            </a:fld>
            <a:endParaRPr lang="de-CH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827088"/>
            <a:ext cx="6049962" cy="576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838200" indent="-838200"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Alpine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Crossing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Exchange</a:t>
            </a:r>
          </a:p>
        </p:txBody>
      </p:sp>
      <p:pic>
        <p:nvPicPr>
          <p:cNvPr id="200707" name="Picture 2" descr="ali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688" y="2554288"/>
            <a:ext cx="4632325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7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8229600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de-CH" dirty="0"/>
              <a:t> </a:t>
            </a:r>
            <a:endParaRPr lang="de-DE" dirty="0"/>
          </a:p>
        </p:txBody>
      </p:sp>
      <p:sp>
        <p:nvSpPr>
          <p:cNvPr id="200709" name="Rectangle 5"/>
          <p:cNvSpPr>
            <a:spLocks noChangeArrowheads="1"/>
          </p:cNvSpPr>
          <p:nvPr/>
        </p:nvSpPr>
        <p:spPr bwMode="auto">
          <a:xfrm>
            <a:off x="719138" y="5876925"/>
            <a:ext cx="6696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/>
          <a:p>
            <a:pPr marL="190500" indent="-190500" algn="ctr" eaLnBrk="1" hangingPunct="1">
              <a:lnSpc>
                <a:spcPts val="2800"/>
              </a:lnSpc>
              <a:buClr>
                <a:schemeClr val="tx1"/>
              </a:buClr>
              <a:buSzPct val="90000"/>
            </a:pPr>
            <a:r>
              <a:rPr lang="en-GB" sz="1800" b="0" dirty="0">
                <a:latin typeface="Helvetica" pitchFamily="34" charset="0"/>
              </a:rPr>
              <a:t>offer and demand balanced and regulated by an exchange</a:t>
            </a:r>
            <a:endParaRPr lang="en-GB" sz="1800" dirty="0">
              <a:latin typeface="Helvetica" pitchFamily="34" charset="0"/>
            </a:endParaRPr>
          </a:p>
        </p:txBody>
      </p:sp>
      <p:sp>
        <p:nvSpPr>
          <p:cNvPr id="200710" name="Text Box 6"/>
          <p:cNvSpPr txBox="1">
            <a:spLocks noChangeArrowheads="1"/>
          </p:cNvSpPr>
          <p:nvPr/>
        </p:nvSpPr>
        <p:spPr bwMode="auto">
          <a:xfrm>
            <a:off x="719138" y="1619250"/>
            <a:ext cx="475297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90500" indent="-19050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683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8745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655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ts val="2800"/>
              </a:lnSpc>
              <a:buClr>
                <a:schemeClr val="tx1"/>
              </a:buClr>
              <a:buSzPct val="90000"/>
            </a:pPr>
            <a:r>
              <a:rPr lang="en-GB" sz="1800" b="0" dirty="0">
                <a:latin typeface="Helvetica" pitchFamily="34" charset="0"/>
              </a:rPr>
              <a:t>sensitive Alps: </a:t>
            </a:r>
          </a:p>
          <a:p>
            <a:pPr eaLnBrk="1" hangingPunct="1">
              <a:lnSpc>
                <a:spcPts val="2800"/>
              </a:lnSpc>
              <a:buClr>
                <a:schemeClr val="tx1"/>
              </a:buClr>
              <a:buSzPct val="90000"/>
            </a:pPr>
            <a:r>
              <a:rPr lang="en-GB" sz="1800" b="0" dirty="0">
                <a:latin typeface="Helvetica" pitchFamily="34" charset="0"/>
              </a:rPr>
              <a:t>a limited resource, limited capacity</a:t>
            </a:r>
          </a:p>
          <a:p>
            <a:pPr eaLnBrk="1" hangingPunct="1">
              <a:lnSpc>
                <a:spcPts val="2800"/>
              </a:lnSpc>
              <a:buClr>
                <a:schemeClr val="tx1"/>
              </a:buClr>
              <a:buSzPct val="90000"/>
            </a:pPr>
            <a:r>
              <a:rPr lang="en-GB" sz="1800" b="0" dirty="0">
                <a:latin typeface="Helvetica" pitchFamily="34" charset="0"/>
                <a:sym typeface="Wingdings" pitchFamily="2" charset="2"/>
              </a:rPr>
              <a:t> </a:t>
            </a:r>
            <a:r>
              <a:rPr lang="en-GB" sz="1800" dirty="0">
                <a:latin typeface="Helvetica" pitchFamily="34" charset="0"/>
                <a:sym typeface="Wingdings" pitchFamily="2" charset="2"/>
              </a:rPr>
              <a:t>l</a:t>
            </a:r>
            <a:r>
              <a:rPr lang="en-GB" sz="1800" dirty="0">
                <a:latin typeface="Helvetica" pitchFamily="34" charset="0"/>
              </a:rPr>
              <a:t>imited offer</a:t>
            </a:r>
            <a:endParaRPr lang="de-DE" sz="1800" dirty="0">
              <a:latin typeface="Helvetica" pitchFamily="34" charset="0"/>
            </a:endParaRPr>
          </a:p>
        </p:txBody>
      </p:sp>
      <p:sp>
        <p:nvSpPr>
          <p:cNvPr id="200711" name="Rectangle 7"/>
          <p:cNvSpPr>
            <a:spLocks noChangeArrowheads="1"/>
          </p:cNvSpPr>
          <p:nvPr/>
        </p:nvSpPr>
        <p:spPr bwMode="auto">
          <a:xfrm>
            <a:off x="6443663" y="4641850"/>
            <a:ext cx="2308225" cy="80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ts val="2800"/>
              </a:lnSpc>
              <a:buClr>
                <a:schemeClr val="tx1"/>
              </a:buClr>
              <a:buSzPct val="90000"/>
            </a:pPr>
            <a:r>
              <a:rPr lang="en-GB" sz="1800">
                <a:latin typeface="Helvetica" pitchFamily="34" charset="0"/>
              </a:rPr>
              <a:t>high demand</a:t>
            </a:r>
            <a:r>
              <a:rPr lang="en-GB" sz="1800" b="0">
                <a:latin typeface="Helvetica" pitchFamily="34" charset="0"/>
              </a:rPr>
              <a:t> of road crossing trips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C7DCF2-F4E0-4082-83BA-A0F84A50C55F}" type="slidenum">
              <a:rPr lang="de-CH"/>
              <a:pPr/>
              <a:t>15</a:t>
            </a:fld>
            <a:endParaRPr lang="de-CH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827088"/>
            <a:ext cx="6049962" cy="4778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838200" indent="-838200" algn="l"/>
            <a:r>
              <a:rPr lang="de-CH" sz="3000" b="1" dirty="0">
                <a:solidFill>
                  <a:srgbClr val="BFD7E8"/>
                </a:solidFill>
                <a:latin typeface="Helvetica" pitchFamily="34" charset="0"/>
              </a:rPr>
              <a:t>Alpine </a:t>
            </a:r>
            <a:r>
              <a:rPr lang="de-CH" sz="3000" b="1" dirty="0" err="1">
                <a:solidFill>
                  <a:srgbClr val="BFD7E8"/>
                </a:solidFill>
                <a:latin typeface="Helvetica" pitchFamily="34" charset="0"/>
              </a:rPr>
              <a:t>Crossing</a:t>
            </a:r>
            <a:r>
              <a:rPr lang="de-CH" sz="3000" b="1" dirty="0">
                <a:solidFill>
                  <a:srgbClr val="BFD7E8"/>
                </a:solidFill>
                <a:latin typeface="Helvetica" pitchFamily="34" charset="0"/>
              </a:rPr>
              <a:t> Exchange</a:t>
            </a:r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8229600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de-CH" dirty="0"/>
              <a:t> </a:t>
            </a:r>
            <a:endParaRPr lang="de-DE" dirty="0"/>
          </a:p>
        </p:txBody>
      </p:sp>
      <p:pic>
        <p:nvPicPr>
          <p:cNvPr id="257032" name="Picture 8" descr="ATB-Infografik_e_gros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063" y="1485900"/>
            <a:ext cx="5772150" cy="475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007B8F-5AED-4F78-810D-23342EFDBFE1}" type="slidenum">
              <a:rPr lang="de-CH"/>
              <a:pPr/>
              <a:t>16</a:t>
            </a:fld>
            <a:endParaRPr lang="de-CH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6477000" cy="6334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3200" b="1" dirty="0">
                <a:solidFill>
                  <a:srgbClr val="BFD7E8"/>
                </a:solidFill>
                <a:latin typeface="Helvetica" pitchFamily="34" charset="0"/>
              </a:rPr>
              <a:t>Alpine Crossing Exchange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19138" y="2338388"/>
            <a:ext cx="6624637" cy="3673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buFontTx/>
              <a:buAutoNum type="arabicPeriod"/>
            </a:pPr>
            <a:r>
              <a:rPr lang="en-GB" sz="1800" dirty="0">
                <a:latin typeface="Helvetica" pitchFamily="34" charset="0"/>
              </a:rPr>
              <a:t>limitation of the number of transalpine lorry trips 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>
                <a:latin typeface="Helvetica" pitchFamily="34" charset="0"/>
              </a:rPr>
              <a:t>political decision 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>
                <a:latin typeface="Helvetica" pitchFamily="34" charset="0"/>
              </a:rPr>
              <a:t>step by step reduction from current levels </a:t>
            </a:r>
          </a:p>
          <a:p>
            <a:pPr marL="609600" indent="-609600">
              <a:buFontTx/>
              <a:buNone/>
            </a:pPr>
            <a:endParaRPr lang="en-GB" sz="1800" dirty="0">
              <a:latin typeface="Helvetica" pitchFamily="34" charset="0"/>
            </a:endParaRPr>
          </a:p>
          <a:p>
            <a:pPr marL="609600" indent="-609600">
              <a:buFontTx/>
              <a:buAutoNum type="arabicPeriod" startAt="2"/>
            </a:pPr>
            <a:r>
              <a:rPr lang="en-GB" sz="1800" dirty="0">
                <a:latin typeface="Helvetica" pitchFamily="34" charset="0"/>
              </a:rPr>
              <a:t>allocation</a:t>
            </a:r>
          </a:p>
          <a:p>
            <a:pPr marL="609600" indent="-609600">
              <a:buFontTx/>
              <a:buAutoNum type="arabicPeriod" startAt="2"/>
            </a:pPr>
            <a:endParaRPr lang="en-GB" sz="1800" dirty="0">
              <a:latin typeface="Helvetica" pitchFamily="34" charset="0"/>
            </a:endParaRPr>
          </a:p>
          <a:p>
            <a:pPr marL="609600" indent="-609600">
              <a:buFontTx/>
              <a:buAutoNum type="arabicPeriod" startAt="2"/>
            </a:pPr>
            <a:r>
              <a:rPr lang="en-GB" sz="1800" dirty="0">
                <a:latin typeface="Helvetica" pitchFamily="34" charset="0"/>
              </a:rPr>
              <a:t>trade of licences by </a:t>
            </a:r>
            <a:br>
              <a:rPr lang="en-GB" sz="1800" dirty="0">
                <a:latin typeface="Helvetica" pitchFamily="34" charset="0"/>
              </a:rPr>
            </a:br>
            <a:r>
              <a:rPr lang="en-GB" sz="1800" dirty="0">
                <a:latin typeface="Helvetica" pitchFamily="34" charset="0"/>
              </a:rPr>
              <a:t>internet based exchange</a:t>
            </a:r>
            <a:r>
              <a:rPr lang="en-GB" sz="1800" b="1" dirty="0">
                <a:latin typeface="Helvetica" pitchFamily="34" charset="0"/>
              </a:rPr>
              <a:t> </a:t>
            </a:r>
          </a:p>
          <a:p>
            <a:pPr marL="609600" indent="-609600">
              <a:buFontTx/>
              <a:buNone/>
            </a:pPr>
            <a:endParaRPr lang="en-GB" sz="1800" b="1" dirty="0">
              <a:latin typeface="Helvetica" pitchFamily="34" charset="0"/>
            </a:endParaRPr>
          </a:p>
          <a:p>
            <a:pPr marL="609600" indent="-609600">
              <a:buFont typeface="Symbol" pitchFamily="18" charset="2"/>
              <a:buNone/>
            </a:pPr>
            <a:r>
              <a:rPr lang="en-GB" sz="1800" b="1" dirty="0">
                <a:latin typeface="Helvetica" pitchFamily="34" charset="0"/>
                <a:sym typeface="Wingdings" pitchFamily="2" charset="2"/>
              </a:rPr>
              <a:t>  </a:t>
            </a:r>
            <a:r>
              <a:rPr lang="en-GB" sz="1800" b="1" dirty="0">
                <a:latin typeface="Helvetica" pitchFamily="34" charset="0"/>
              </a:rPr>
              <a:t>Cap and Trade system </a:t>
            </a:r>
            <a:endParaRPr lang="de-CH" sz="1800" b="1" dirty="0">
              <a:latin typeface="Helvetica" pitchFamily="34" charset="0"/>
            </a:endParaRPr>
          </a:p>
        </p:txBody>
      </p:sp>
      <p:pic>
        <p:nvPicPr>
          <p:cNvPr id="1026" name="Picture 2" descr="F:\Fotoarchiv Alpen-Initiative\Neu-zu-erfassen\2010\Aura Fotos Gotthard\EA100430-K-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80" y="3573016"/>
            <a:ext cx="3932215" cy="262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1C48C-3110-499E-A8BC-661DBB602347}" type="slidenum">
              <a:rPr lang="de-CH"/>
              <a:pPr/>
              <a:t>17</a:t>
            </a:fld>
            <a:endParaRPr lang="de-CH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88"/>
            <a:ext cx="6119812" cy="477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3000" b="1" dirty="0">
                <a:solidFill>
                  <a:srgbClr val="025FA1"/>
                </a:solidFill>
                <a:latin typeface="Helvetica" pitchFamily="34" charset="0"/>
              </a:rPr>
              <a:t>Basic elements are not new 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5227" y="1268760"/>
            <a:ext cx="8208962" cy="172819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sz="1800" b="1" dirty="0">
                <a:latin typeface="Helvetica" pitchFamily="34" charset="0"/>
              </a:rPr>
              <a:t>capacity limitation</a:t>
            </a:r>
            <a:r>
              <a:rPr lang="en-GB" sz="1800" dirty="0">
                <a:latin typeface="Helvetica" pitchFamily="34" charset="0"/>
              </a:rPr>
              <a:t> exists elsewhere, also in logistics </a:t>
            </a:r>
          </a:p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endParaRPr lang="en-GB" sz="1800" dirty="0">
              <a:latin typeface="Helvetica" pitchFamily="34" charset="0"/>
            </a:endParaRPr>
          </a:p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sz="1800" b="1" dirty="0">
                <a:latin typeface="Helvetica" pitchFamily="34" charset="0"/>
              </a:rPr>
              <a:t>tradable permits: </a:t>
            </a:r>
            <a:r>
              <a:rPr lang="en-GB" sz="1800" dirty="0">
                <a:latin typeface="Helvetica" pitchFamily="34" charset="0"/>
              </a:rPr>
              <a:t>already used elsewhere in emission trading and </a:t>
            </a:r>
          </a:p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sz="1800" dirty="0">
                <a:latin typeface="Helvetica" pitchFamily="34" charset="0"/>
              </a:rPr>
              <a:t>electricity market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15393" y="3006725"/>
            <a:ext cx="6172200" cy="431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pPr algn="l"/>
            <a:r>
              <a:rPr lang="en-GB" sz="3000" b="1" dirty="0">
                <a:solidFill>
                  <a:srgbClr val="025FA1"/>
                </a:solidFill>
                <a:latin typeface="Helvetica" pitchFamily="34" charset="0"/>
              </a:rPr>
              <a:t>Trading of limited resources</a:t>
            </a:r>
          </a:p>
        </p:txBody>
      </p:sp>
      <p:sp>
        <p:nvSpPr>
          <p:cNvPr id="3" name="Rechteck 2"/>
          <p:cNvSpPr/>
          <p:nvPr/>
        </p:nvSpPr>
        <p:spPr>
          <a:xfrm>
            <a:off x="715393" y="3573016"/>
            <a:ext cx="7848872" cy="2605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lvl="0" indent="-190500" eaLnBrk="1" hangingPunct="1">
              <a:lnSpc>
                <a:spcPts val="2800"/>
              </a:lnSpc>
              <a:buClr>
                <a:srgbClr val="000000"/>
              </a:buClr>
              <a:buSzPct val="90000"/>
            </a:pPr>
            <a:r>
              <a:rPr lang="en-GB" sz="1800" kern="0" dirty="0">
                <a:solidFill>
                  <a:srgbClr val="000000"/>
                </a:solidFill>
                <a:latin typeface="Helvetica" pitchFamily="34" charset="0"/>
              </a:rPr>
              <a:t>today</a:t>
            </a:r>
            <a:r>
              <a:rPr lang="en-GB" sz="1800" b="0" kern="0" dirty="0">
                <a:solidFill>
                  <a:srgbClr val="000000"/>
                </a:solidFill>
                <a:latin typeface="Helvetica" pitchFamily="34" charset="0"/>
              </a:rPr>
              <a:t>:</a:t>
            </a:r>
          </a:p>
          <a:p>
            <a:pPr marL="190500" lvl="0" indent="-190500" eaLnBrk="1" hangingPunct="1">
              <a:lnSpc>
                <a:spcPts val="2800"/>
              </a:lnSpc>
              <a:buClr>
                <a:srgbClr val="000000"/>
              </a:buClr>
              <a:buSzPct val="90000"/>
              <a:buFontTx/>
              <a:buChar char="•"/>
            </a:pPr>
            <a:r>
              <a:rPr lang="en-GB" sz="1800" b="0" kern="0" dirty="0">
                <a:solidFill>
                  <a:srgbClr val="000000"/>
                </a:solidFill>
                <a:latin typeface="Helvetica" pitchFamily="34" charset="0"/>
              </a:rPr>
              <a:t>capacity of road defines the traffic flux (congestion)</a:t>
            </a:r>
          </a:p>
          <a:p>
            <a:pPr marL="190500" lvl="0" indent="-190500" eaLnBrk="1" hangingPunct="1">
              <a:lnSpc>
                <a:spcPts val="2800"/>
              </a:lnSpc>
              <a:buClr>
                <a:srgbClr val="000000"/>
              </a:buClr>
              <a:buSzPct val="90000"/>
              <a:buFontTx/>
              <a:buChar char="•"/>
            </a:pPr>
            <a:r>
              <a:rPr lang="en-GB" sz="1800" b="0" kern="0" dirty="0">
                <a:solidFill>
                  <a:srgbClr val="000000"/>
                </a:solidFill>
                <a:latin typeface="Helvetica" pitchFamily="34" charset="0"/>
              </a:rPr>
              <a:t>at the edge of collapse (tunnel accidents, pollution)</a:t>
            </a:r>
          </a:p>
          <a:p>
            <a:pPr marL="190500" lvl="0" indent="-190500" eaLnBrk="1" hangingPunct="1">
              <a:lnSpc>
                <a:spcPts val="2800"/>
              </a:lnSpc>
              <a:buClr>
                <a:srgbClr val="000000"/>
              </a:buClr>
              <a:buSzPct val="90000"/>
              <a:buFont typeface="Wingdings" pitchFamily="2" charset="2"/>
              <a:buChar char="§"/>
            </a:pPr>
            <a:endParaRPr lang="en-GB" sz="1800" b="0" kern="0" dirty="0">
              <a:solidFill>
                <a:srgbClr val="000000"/>
              </a:solidFill>
              <a:latin typeface="Helvetica" pitchFamily="34" charset="0"/>
            </a:endParaRPr>
          </a:p>
          <a:p>
            <a:pPr marL="190500" lvl="0" indent="-190500" eaLnBrk="1" hangingPunct="1">
              <a:lnSpc>
                <a:spcPts val="2800"/>
              </a:lnSpc>
              <a:buClr>
                <a:srgbClr val="000000"/>
              </a:buClr>
              <a:buSzPct val="90000"/>
            </a:pPr>
            <a:r>
              <a:rPr lang="en-GB" sz="1800" kern="0" dirty="0">
                <a:solidFill>
                  <a:srgbClr val="000000"/>
                </a:solidFill>
                <a:latin typeface="Helvetica" pitchFamily="34" charset="0"/>
              </a:rPr>
              <a:t>with an Alpine Crossing Exchange (ACE):</a:t>
            </a:r>
          </a:p>
          <a:p>
            <a:pPr marL="190500" lvl="0" indent="-190500" eaLnBrk="1" hangingPunct="1">
              <a:lnSpc>
                <a:spcPts val="2800"/>
              </a:lnSpc>
              <a:buClr>
                <a:srgbClr val="000000"/>
              </a:buClr>
              <a:buSzPct val="90000"/>
              <a:buFontTx/>
              <a:buChar char="•"/>
            </a:pPr>
            <a:r>
              <a:rPr lang="en-GB" sz="1800" b="0" kern="0" dirty="0">
                <a:solidFill>
                  <a:srgbClr val="000000"/>
                </a:solidFill>
                <a:latin typeface="Helvetica" pitchFamily="34" charset="0"/>
              </a:rPr>
              <a:t>environment capacity defines the traffic flux</a:t>
            </a:r>
          </a:p>
          <a:p>
            <a:pPr marL="190500" lvl="0" indent="-190500" eaLnBrk="1" hangingPunct="1">
              <a:lnSpc>
                <a:spcPts val="2800"/>
              </a:lnSpc>
              <a:buClr>
                <a:srgbClr val="000000"/>
              </a:buClr>
              <a:buSzPct val="90000"/>
              <a:buFontTx/>
              <a:buChar char="•"/>
            </a:pPr>
            <a:r>
              <a:rPr lang="en-GB" sz="1800" b="0" kern="0" dirty="0">
                <a:solidFill>
                  <a:srgbClr val="000000"/>
                </a:solidFill>
                <a:latin typeface="Helvetica" pitchFamily="34" charset="0"/>
              </a:rPr>
              <a:t>limitation also by health and safety issues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4B577-0006-4A33-8E81-7DC8E30CA6B6}" type="slidenum">
              <a:rPr lang="de-CH"/>
              <a:pPr/>
              <a:t>18</a:t>
            </a:fld>
            <a:endParaRPr lang="de-CH"/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6265862" cy="504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A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benefit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for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the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population</a:t>
            </a:r>
            <a:endParaRPr lang="de-CH" sz="30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2698750"/>
            <a:ext cx="2340694" cy="1514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de-CH" sz="1800" dirty="0" err="1">
                <a:latin typeface="Helvetica" pitchFamily="34" charset="0"/>
              </a:rPr>
              <a:t>better</a:t>
            </a:r>
            <a:r>
              <a:rPr lang="de-CH" sz="1800" dirty="0">
                <a:latin typeface="Helvetica" pitchFamily="34" charset="0"/>
              </a:rPr>
              <a:t> </a:t>
            </a:r>
            <a:r>
              <a:rPr lang="de-CH" sz="1800" dirty="0" err="1">
                <a:latin typeface="Helvetica" pitchFamily="34" charset="0"/>
              </a:rPr>
              <a:t>air</a:t>
            </a:r>
            <a:endParaRPr lang="de-CH" sz="1800" dirty="0">
              <a:latin typeface="Helvetica" pitchFamily="34" charset="0"/>
            </a:endParaRPr>
          </a:p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de-CH" sz="1800" dirty="0" err="1">
                <a:latin typeface="Helvetica" pitchFamily="34" charset="0"/>
              </a:rPr>
              <a:t>less</a:t>
            </a:r>
            <a:r>
              <a:rPr lang="de-CH" sz="1800" dirty="0">
                <a:latin typeface="Helvetica" pitchFamily="34" charset="0"/>
              </a:rPr>
              <a:t> </a:t>
            </a:r>
            <a:r>
              <a:rPr lang="de-CH" sz="1800" dirty="0" err="1">
                <a:latin typeface="Helvetica" pitchFamily="34" charset="0"/>
              </a:rPr>
              <a:t>noise</a:t>
            </a:r>
            <a:endParaRPr lang="de-CH" sz="1800" dirty="0">
              <a:latin typeface="Helvetica" pitchFamily="34" charset="0"/>
            </a:endParaRPr>
          </a:p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de-CH" sz="1800" dirty="0" err="1">
                <a:latin typeface="Helvetica" pitchFamily="34" charset="0"/>
              </a:rPr>
              <a:t>more</a:t>
            </a:r>
            <a:r>
              <a:rPr lang="de-CH" sz="1800" dirty="0">
                <a:latin typeface="Helvetica" pitchFamily="34" charset="0"/>
              </a:rPr>
              <a:t> </a:t>
            </a:r>
            <a:r>
              <a:rPr lang="de-CH" sz="1800" dirty="0" err="1">
                <a:latin typeface="Helvetica" pitchFamily="34" charset="0"/>
              </a:rPr>
              <a:t>safety</a:t>
            </a:r>
            <a:endParaRPr lang="de-CH" sz="1800" dirty="0">
              <a:latin typeface="Helvetica" pitchFamily="34" charset="0"/>
            </a:endParaRPr>
          </a:p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de-CH" sz="1800" dirty="0" err="1">
                <a:latin typeface="Helvetica" pitchFamily="34" charset="0"/>
              </a:rPr>
              <a:t>more</a:t>
            </a:r>
            <a:r>
              <a:rPr lang="de-CH" sz="1800" dirty="0">
                <a:latin typeface="Helvetica" pitchFamily="34" charset="0"/>
              </a:rPr>
              <a:t> </a:t>
            </a:r>
            <a:r>
              <a:rPr lang="de-CH" sz="1800" dirty="0" err="1">
                <a:latin typeface="Helvetica" pitchFamily="34" charset="0"/>
              </a:rPr>
              <a:t>quality</a:t>
            </a:r>
            <a:r>
              <a:rPr lang="de-CH" sz="1800" dirty="0">
                <a:latin typeface="Helvetica" pitchFamily="34" charset="0"/>
              </a:rPr>
              <a:t> of </a:t>
            </a:r>
            <a:r>
              <a:rPr lang="de-CH" sz="1800" dirty="0" err="1">
                <a:latin typeface="Helvetica" pitchFamily="34" charset="0"/>
              </a:rPr>
              <a:t>life</a:t>
            </a:r>
            <a:endParaRPr lang="de-CH" sz="1800" dirty="0">
              <a:latin typeface="Helvetica" pitchFamily="34" charset="0"/>
            </a:endParaRPr>
          </a:p>
        </p:txBody>
      </p:sp>
      <p:pic>
        <p:nvPicPr>
          <p:cNvPr id="2129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698750"/>
            <a:ext cx="4824413" cy="341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2F871D-4C7F-495B-8671-683FD3BB3980}" type="slidenum">
              <a:rPr lang="de-CH"/>
              <a:pPr/>
              <a:t>19</a:t>
            </a:fld>
            <a:endParaRPr lang="de-CH"/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5705475" cy="504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A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benefit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for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the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economy</a:t>
            </a:r>
            <a:endParaRPr lang="de-CH" sz="30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205038"/>
            <a:ext cx="4608884" cy="31892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 typeface="Wingdings" pitchFamily="2" charset="2"/>
              <a:buNone/>
            </a:pPr>
            <a:endParaRPr lang="de-CH" dirty="0">
              <a:latin typeface="Helvetica" pitchFamily="34" charset="0"/>
            </a:endParaRPr>
          </a:p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endParaRPr lang="de-CH" sz="2000" b="1" dirty="0">
              <a:latin typeface="Helvetica" pitchFamily="34" charset="0"/>
            </a:endParaRPr>
          </a:p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endParaRPr lang="de-CH" sz="2000" b="1" dirty="0">
              <a:latin typeface="Helvetica" pitchFamily="34" charset="0"/>
            </a:endParaRPr>
          </a:p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 typeface="Wingdings" pitchFamily="2" charset="2"/>
              <a:buChar char="§"/>
            </a:pPr>
            <a:endParaRPr lang="de-CH" sz="2000" b="1" dirty="0">
              <a:latin typeface="Helvetica" pitchFamily="34" charset="0"/>
            </a:endParaRPr>
          </a:p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endParaRPr lang="de-CH" sz="2000" b="1" dirty="0">
              <a:latin typeface="Helvetica" pitchFamily="34" charset="0"/>
            </a:endParaRPr>
          </a:p>
          <a:p>
            <a:pPr marL="190500" indent="-190500"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endParaRPr lang="de-CH" sz="2000" b="1" dirty="0">
              <a:latin typeface="Helvetica" pitchFamily="34" charset="0"/>
            </a:endParaRPr>
          </a:p>
          <a:p>
            <a:pPr marL="190500" indent="-190500">
              <a:lnSpc>
                <a:spcPts val="2100"/>
              </a:lnSpc>
              <a:spcBef>
                <a:spcPct val="0"/>
              </a:spcBef>
              <a:buFontTx/>
              <a:buNone/>
            </a:pPr>
            <a:r>
              <a:rPr lang="de-CH" sz="1800" dirty="0">
                <a:latin typeface="Helvetica" pitchFamily="34" charset="0"/>
              </a:rPr>
              <a:t> </a:t>
            </a:r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719138" y="2698750"/>
            <a:ext cx="4500934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800" b="0" dirty="0">
                <a:latin typeface="Helvetica" pitchFamily="34" charset="0"/>
              </a:rPr>
              <a:t>it will be possible to plan road transport more reliably: Delivery On Time.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800" b="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800" b="0" dirty="0">
                <a:latin typeface="Helvetica" pitchFamily="34" charset="0"/>
              </a:rPr>
              <a:t>major congestion (and their associated costs) will disappear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800" b="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800" b="0" dirty="0">
                <a:latin typeface="Helvetica" pitchFamily="34" charset="0"/>
              </a:rPr>
              <a:t>logistics sector gets incentive to invest in the rail sector in the long run (new rolling stock </a:t>
            </a:r>
            <a:r>
              <a:rPr lang="en-GB" sz="1800" b="0" dirty="0" err="1">
                <a:latin typeface="Helvetica" pitchFamily="34" charset="0"/>
              </a:rPr>
              <a:t>etc</a:t>
            </a:r>
            <a:r>
              <a:rPr lang="en-GB" sz="1800" b="0" dirty="0">
                <a:latin typeface="Helvetica" pitchFamily="34" charset="0"/>
              </a:rPr>
              <a:t>) </a:t>
            </a:r>
          </a:p>
        </p:txBody>
      </p:sp>
      <p:pic>
        <p:nvPicPr>
          <p:cNvPr id="3074" name="Picture 2" descr="F:\Fotoarchiv Alpen-Initiative\Neu-zu-erfassen\2010\fotos_brennerautobahn\brenner_www\archiv_presse_06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772815"/>
            <a:ext cx="2774709" cy="416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E77353-DD49-4185-9ABE-A986102BB45B}" type="slidenum">
              <a:rPr lang="de-CH"/>
              <a:pPr/>
              <a:t>2</a:t>
            </a:fld>
            <a:endParaRPr lang="de-CH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836712"/>
            <a:ext cx="8229600" cy="4778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The Alps: a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unique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natural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landscape</a:t>
            </a:r>
            <a:endParaRPr lang="de-CH" sz="30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242692" name="Rectangle 4"/>
          <p:cNvSpPr>
            <a:spLocks noChangeArrowheads="1"/>
          </p:cNvSpPr>
          <p:nvPr/>
        </p:nvSpPr>
        <p:spPr bwMode="auto">
          <a:xfrm>
            <a:off x="4318000" y="3724275"/>
            <a:ext cx="21605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eaLnBrk="1" hangingPunct="1">
              <a:lnSpc>
                <a:spcPts val="1200"/>
              </a:lnSpc>
            </a:pPr>
            <a:endParaRPr lang="de-DE" sz="800">
              <a:latin typeface="Helvetica" pitchFamily="34" charset="0"/>
            </a:endParaRPr>
          </a:p>
        </p:txBody>
      </p:sp>
      <p:pic>
        <p:nvPicPr>
          <p:cNvPr id="12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1502778"/>
            <a:ext cx="3058049" cy="2293942"/>
          </a:xfrm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106" y="1484781"/>
            <a:ext cx="3083117" cy="231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Grp="1" noChangeAspect="1" noChangeArrowheads="1"/>
          </p:cNvPicPr>
          <p:nvPr>
            <p:ph sz="quarter" idx="3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4003526"/>
            <a:ext cx="3094484" cy="2228258"/>
          </a:xfrm>
        </p:spPr>
      </p:pic>
      <p:pic>
        <p:nvPicPr>
          <p:cNvPr id="2050" name="Picture 2" descr="F:\Temp_Fotoarchiv\070204 copyright by Kurt Baumann\Leutschachtal_Image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106" y="4019550"/>
            <a:ext cx="3083117" cy="221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827BB8-0042-474C-B5FA-F21D1A36FDA4}" type="slidenum">
              <a:rPr lang="de-CH"/>
              <a:pPr/>
              <a:t>20</a:t>
            </a:fld>
            <a:endParaRPr lang="de-CH"/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5410200" cy="504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A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benefit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for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the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railways</a:t>
            </a:r>
            <a:endParaRPr lang="de-CH" sz="30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719138" y="2698750"/>
            <a:ext cx="4038600" cy="1163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GB" sz="1800" dirty="0">
                <a:latin typeface="Helvetica" pitchFamily="34" charset="0"/>
              </a:rPr>
              <a:t>equal competitor</a:t>
            </a:r>
          </a:p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GB" sz="1800" dirty="0">
                <a:latin typeface="Helvetica" pitchFamily="34" charset="0"/>
              </a:rPr>
              <a:t>more similar price in comparison </a:t>
            </a:r>
            <a:br>
              <a:rPr lang="en-GB" sz="1800" dirty="0">
                <a:latin typeface="Helvetica" pitchFamily="34" charset="0"/>
              </a:rPr>
            </a:br>
            <a:r>
              <a:rPr lang="en-GB" sz="1800" dirty="0">
                <a:latin typeface="Helvetica" pitchFamily="34" charset="0"/>
              </a:rPr>
              <a:t>with the road </a:t>
            </a:r>
            <a:endParaRPr lang="de-CH" sz="1800" dirty="0">
              <a:latin typeface="Helvetica" pitchFamily="34" charset="0"/>
            </a:endParaRPr>
          </a:p>
        </p:txBody>
      </p:sp>
      <p:pic>
        <p:nvPicPr>
          <p:cNvPr id="1026" name="Picture 2" descr="G:\Alpen-Initiative\2_Kommunikation\1 Publikationen Alpen-Initiative\Echo\Echo 117\Fotos\5 Emmissonen Bahn IMG_29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420886"/>
            <a:ext cx="2751709" cy="36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C14610-3EB4-4B83-9B69-024AB0C54ACC}" type="slidenum">
              <a:rPr lang="de-CH"/>
              <a:pPr/>
              <a:t>21</a:t>
            </a:fld>
            <a:endParaRPr lang="de-CH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1196752"/>
            <a:ext cx="6238875" cy="549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A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benefit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for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the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environment</a:t>
            </a:r>
            <a:endParaRPr lang="de-CH" sz="30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2276873"/>
            <a:ext cx="3708846" cy="187009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GB" sz="1800" dirty="0">
                <a:latin typeface="Helvetica" pitchFamily="34" charset="0"/>
              </a:rPr>
              <a:t>more fully-loaded trucks </a:t>
            </a:r>
          </a:p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GB" sz="1800" dirty="0">
                <a:latin typeface="Helvetica" pitchFamily="34" charset="0"/>
              </a:rPr>
              <a:t>less senseless transport </a:t>
            </a:r>
          </a:p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GB" sz="1800" dirty="0">
                <a:latin typeface="Helvetica" pitchFamily="34" charset="0"/>
              </a:rPr>
              <a:t>less emissions, less noise </a:t>
            </a:r>
          </a:p>
          <a:p>
            <a:pPr>
              <a:lnSpc>
                <a:spcPts val="2800"/>
              </a:lnSpc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GB" sz="1800" dirty="0">
                <a:latin typeface="Helvetica" pitchFamily="34" charset="0"/>
              </a:rPr>
              <a:t>sensitive Alps will be protected</a:t>
            </a:r>
            <a:endParaRPr lang="de-CH" sz="1800" dirty="0">
              <a:latin typeface="Helvetica" pitchFamily="34" charset="0"/>
            </a:endParaRPr>
          </a:p>
        </p:txBody>
      </p:sp>
      <p:pic>
        <p:nvPicPr>
          <p:cNvPr id="239618" name="Picture 2" descr="F:\Fotoarchiv Alpen-Initiative\Neu-zu-erfassen\2010\Fredy Joss\090507_Beatenberg_07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135879"/>
            <a:ext cx="2689832" cy="402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01EBA1-17E4-4C92-8F9E-18B695FE796A}" type="slidenum">
              <a:rPr lang="de-CH"/>
              <a:pPr/>
              <a:t>22</a:t>
            </a:fld>
            <a:endParaRPr lang="de-CH"/>
          </a:p>
        </p:txBody>
      </p:sp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739577" y="1502718"/>
            <a:ext cx="80645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b="0" dirty="0">
                <a:solidFill>
                  <a:srgbClr val="025FA1"/>
                </a:solidFill>
                <a:latin typeface="Helvetica" pitchFamily="34" charset="0"/>
                <a:cs typeface="Arial" charset="0"/>
              </a:rPr>
              <a:t>Positive Evaluation in several studies </a:t>
            </a:r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commissioned by the Swiss </a:t>
            </a:r>
          </a:p>
          <a:p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Government: </a:t>
            </a:r>
          </a:p>
          <a:p>
            <a:endParaRPr lang="en-US" sz="1800" b="0" dirty="0">
              <a:latin typeface="Helvetica" pitchFamily="34" charset="0"/>
              <a:cs typeface="Times New Roman" pitchFamily="18" charset="0"/>
            </a:endParaRPr>
          </a:p>
          <a:p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ACE is: “feasible, efficient and effective” (2005) and </a:t>
            </a:r>
          </a:p>
          <a:p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“practicable” (2007).  There are no technical barriers, can be implemented in 18 months. </a:t>
            </a:r>
          </a:p>
          <a:p>
            <a:endParaRPr lang="en-US" sz="1800" b="0" dirty="0">
              <a:latin typeface="Helvetica" pitchFamily="34" charset="0"/>
              <a:cs typeface="Times New Roman" pitchFamily="18" charset="0"/>
            </a:endParaRPr>
          </a:p>
          <a:p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Study on the ACE and regional implications (2011).</a:t>
            </a:r>
          </a:p>
          <a:p>
            <a:endParaRPr lang="en-US" sz="1800" b="0" dirty="0">
              <a:latin typeface="Helvetica" pitchFamily="34" charset="0"/>
              <a:cs typeface="Times New Roman" pitchFamily="18" charset="0"/>
            </a:endParaRPr>
          </a:p>
          <a:p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The </a:t>
            </a:r>
            <a:r>
              <a:rPr lang="en-US" sz="1800" b="0" dirty="0" err="1">
                <a:solidFill>
                  <a:srgbClr val="025FA1"/>
                </a:solidFill>
                <a:latin typeface="Helvetica" pitchFamily="34" charset="0"/>
                <a:cs typeface="Times New Roman" pitchFamily="18" charset="0"/>
              </a:rPr>
              <a:t>Albatras</a:t>
            </a:r>
            <a:r>
              <a:rPr lang="en-US" sz="1800" b="0" dirty="0">
                <a:solidFill>
                  <a:srgbClr val="025FA1"/>
                </a:solidFill>
                <a:latin typeface="Helvetica" pitchFamily="34" charset="0"/>
                <a:cs typeface="Times New Roman" pitchFamily="18" charset="0"/>
              </a:rPr>
              <a:t>-Study</a:t>
            </a:r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 (2011) commissioned by the </a:t>
            </a:r>
            <a:r>
              <a:rPr lang="en-US" sz="1800" b="0" dirty="0">
                <a:solidFill>
                  <a:srgbClr val="025FA1"/>
                </a:solidFill>
                <a:latin typeface="Helvetica" pitchFamily="34" charset="0"/>
                <a:cs typeface="Times New Roman" pitchFamily="18" charset="0"/>
              </a:rPr>
              <a:t>Follow-up Zurich Process </a:t>
            </a:r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shows, that an ACE can be introduced in all Alpine countries. Further studies (</a:t>
            </a:r>
            <a:r>
              <a:rPr lang="en-US" sz="1800" b="0" dirty="0" err="1">
                <a:latin typeface="Helvetica" pitchFamily="34" charset="0"/>
                <a:cs typeface="Times New Roman" pitchFamily="18" charset="0"/>
              </a:rPr>
              <a:t>Effinalp</a:t>
            </a:r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 and LEGALP, 2012) investigate the economic an legal implications.</a:t>
            </a:r>
          </a:p>
          <a:p>
            <a:endParaRPr lang="en-US" sz="1800" b="0" dirty="0">
              <a:latin typeface="Helvetica" pitchFamily="34" charset="0"/>
              <a:cs typeface="Times New Roman" pitchFamily="18" charset="0"/>
            </a:endParaRPr>
          </a:p>
          <a:p>
            <a:r>
              <a:rPr lang="en-US" sz="1800" b="0" dirty="0">
                <a:solidFill>
                  <a:srgbClr val="025FA1"/>
                </a:solidFill>
                <a:latin typeface="Helvetica" pitchFamily="34" charset="0"/>
              </a:rPr>
              <a:t>The ACE is established </a:t>
            </a:r>
            <a:r>
              <a:rPr lang="en-US" sz="1800" b="0" dirty="0">
                <a:latin typeface="Helvetica" pitchFamily="34" charset="0"/>
              </a:rPr>
              <a:t>in the new traffic transfer law of 2008.</a:t>
            </a:r>
          </a:p>
          <a:p>
            <a:endParaRPr lang="en-US" sz="1800" b="0" dirty="0">
              <a:latin typeface="Helvetica" pitchFamily="34" charset="0"/>
              <a:cs typeface="Times New Roman" pitchFamily="18" charset="0"/>
            </a:endParaRPr>
          </a:p>
          <a:p>
            <a:endParaRPr lang="en-US" sz="1800" b="0" dirty="0">
              <a:latin typeface="Helvetica" pitchFamily="34" charset="0"/>
              <a:cs typeface="Times New Roman" pitchFamily="18" charset="0"/>
            </a:endParaRPr>
          </a:p>
          <a:p>
            <a:endParaRPr lang="en-US" sz="1800" b="0" dirty="0">
              <a:latin typeface="Helvetica" pitchFamily="34" charset="0"/>
              <a:cs typeface="Times New Roman" pitchFamily="18" charset="0"/>
            </a:endParaRPr>
          </a:p>
          <a:p>
            <a:endParaRPr lang="de-CH" sz="1800" b="0" dirty="0">
              <a:latin typeface="Helvetica" pitchFamily="34" charset="0"/>
              <a:cs typeface="Times New Roman" pitchFamily="18" charset="0"/>
            </a:endParaRP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724372" y="620688"/>
            <a:ext cx="655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Studies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417A19-E09C-4E98-8A72-54B9A14A615E}" type="slidenum">
              <a:rPr lang="de-CH"/>
              <a:pPr/>
              <a:t>23</a:t>
            </a:fld>
            <a:endParaRPr lang="de-CH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5830887" cy="549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3000" b="1" dirty="0">
                <a:solidFill>
                  <a:srgbClr val="025FA1"/>
                </a:solidFill>
                <a:latin typeface="Helvetica" pitchFamily="34" charset="0"/>
              </a:rPr>
              <a:t>Regions demand an ACE</a:t>
            </a:r>
          </a:p>
        </p:txBody>
      </p:sp>
      <p:sp>
        <p:nvSpPr>
          <p:cNvPr id="238596" name="Text Box 4"/>
          <p:cNvSpPr txBox="1">
            <a:spLocks noChangeArrowheads="1"/>
          </p:cNvSpPr>
          <p:nvPr/>
        </p:nvSpPr>
        <p:spPr bwMode="auto">
          <a:xfrm>
            <a:off x="719138" y="2698750"/>
            <a:ext cx="8066087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b="0" dirty="0">
                <a:solidFill>
                  <a:srgbClr val="015998"/>
                </a:solidFill>
                <a:latin typeface="Helvetica" pitchFamily="34" charset="0"/>
                <a:cs typeface="Times New Roman" pitchFamily="18" charset="0"/>
              </a:rPr>
              <a:t>The Regional Councils of Trentino-Alto Adige, the Parliaments of Tyrol and South Tyrol </a:t>
            </a:r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have on several occasions demanded the introduction of an Alpine Crossing Exchange.</a:t>
            </a:r>
          </a:p>
          <a:p>
            <a:endParaRPr lang="en-US" sz="1800" b="0" dirty="0">
              <a:solidFill>
                <a:srgbClr val="015998"/>
              </a:solidFill>
              <a:latin typeface="Helvetica" pitchFamily="34" charset="0"/>
              <a:cs typeface="Times New Roman" pitchFamily="18" charset="0"/>
            </a:endParaRPr>
          </a:p>
          <a:p>
            <a:r>
              <a:rPr lang="en-US" sz="1800" b="0" dirty="0">
                <a:solidFill>
                  <a:srgbClr val="015998"/>
                </a:solidFill>
                <a:latin typeface="Helvetica" pitchFamily="34" charset="0"/>
                <a:cs typeface="Times New Roman" pitchFamily="18" charset="0"/>
              </a:rPr>
              <a:t>The Cantons of Uri and Ticino </a:t>
            </a:r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demand an Alpine Crossing Exchange (2008)</a:t>
            </a:r>
            <a:endParaRPr lang="en-US" sz="1800" b="0" dirty="0">
              <a:solidFill>
                <a:srgbClr val="015998"/>
              </a:solidFill>
              <a:latin typeface="Helvetica" pitchFamily="34" charset="0"/>
              <a:cs typeface="Times New Roman" pitchFamily="18" charset="0"/>
            </a:endParaRPr>
          </a:p>
          <a:p>
            <a:endParaRPr lang="en-US" sz="1800" b="0" dirty="0">
              <a:solidFill>
                <a:srgbClr val="015998"/>
              </a:solidFill>
              <a:latin typeface="Helvetica" pitchFamily="34" charset="0"/>
              <a:cs typeface="Times New Roman" pitchFamily="18" charset="0"/>
            </a:endParaRPr>
          </a:p>
          <a:p>
            <a:r>
              <a:rPr lang="en-US" sz="1800" b="0" dirty="0">
                <a:solidFill>
                  <a:srgbClr val="015998"/>
                </a:solidFill>
                <a:latin typeface="Helvetica" pitchFamily="34" charset="0"/>
                <a:cs typeface="Times New Roman" pitchFamily="18" charset="0"/>
              </a:rPr>
              <a:t>iMonitraf!</a:t>
            </a:r>
            <a:r>
              <a:rPr lang="en-US" sz="1800" b="0" dirty="0">
                <a:latin typeface="Helvetica" pitchFamily="34" charset="0"/>
                <a:cs typeface="Times New Roman" pitchFamily="18" charset="0"/>
              </a:rPr>
              <a:t>-Studies and political documents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417A19-E09C-4E98-8A72-54B9A14A615E}" type="slidenum">
              <a:rPr lang="de-CH"/>
              <a:pPr/>
              <a:t>24</a:t>
            </a:fld>
            <a:endParaRPr lang="de-CH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5830887" cy="549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3000" b="1" dirty="0">
                <a:solidFill>
                  <a:srgbClr val="025FA1"/>
                </a:solidFill>
                <a:latin typeface="Helvetica" pitchFamily="34" charset="0"/>
              </a:rPr>
              <a:t>To summarize: the ACE</a:t>
            </a:r>
          </a:p>
        </p:txBody>
      </p:sp>
      <p:sp>
        <p:nvSpPr>
          <p:cNvPr id="238596" name="Text Box 4"/>
          <p:cNvSpPr txBox="1">
            <a:spLocks noChangeArrowheads="1"/>
          </p:cNvSpPr>
          <p:nvPr/>
        </p:nvSpPr>
        <p:spPr bwMode="auto">
          <a:xfrm>
            <a:off x="719138" y="2698750"/>
            <a:ext cx="806608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800" b="0" dirty="0">
                <a:latin typeface="Helvetica" pitchFamily="34" charset="0"/>
                <a:sym typeface="Wingdings" pitchFamily="2" charset="2"/>
              </a:rPr>
              <a:t> </a:t>
            </a:r>
            <a:r>
              <a:rPr lang="en-GB" sz="1800" b="0" dirty="0">
                <a:latin typeface="Helvetica" pitchFamily="34" charset="0"/>
              </a:rPr>
              <a:t>combines ecological objectives with a market economy tool</a:t>
            </a:r>
          </a:p>
          <a:p>
            <a:endParaRPr lang="en-GB" sz="1800" b="0" dirty="0">
              <a:latin typeface="Helvetica" pitchFamily="34" charset="0"/>
            </a:endParaRPr>
          </a:p>
          <a:p>
            <a:r>
              <a:rPr lang="en-GB" sz="1800" b="0" dirty="0">
                <a:latin typeface="Helvetica" pitchFamily="34" charset="0"/>
                <a:sym typeface="Wingdings" pitchFamily="2" charset="2"/>
              </a:rPr>
              <a:t></a:t>
            </a:r>
            <a:r>
              <a:rPr lang="en-GB" sz="1800" b="0" dirty="0">
                <a:latin typeface="Helvetica" pitchFamily="34" charset="0"/>
              </a:rPr>
              <a:t> reduces heavy goods traffic to a level</a:t>
            </a:r>
            <a:r>
              <a:rPr lang="en-GB" altLang="ja-JP" sz="1800" b="0" dirty="0">
                <a:latin typeface="Helvetica" pitchFamily="34" charset="0"/>
                <a:ea typeface="ＭＳ Ｐゴシック" pitchFamily="34" charset="-128"/>
              </a:rPr>
              <a:t> acceptable for both people </a:t>
            </a:r>
            <a:br>
              <a:rPr lang="en-GB" altLang="ja-JP" sz="1800" b="0" dirty="0">
                <a:latin typeface="Helvetica" pitchFamily="34" charset="0"/>
                <a:ea typeface="ＭＳ Ｐゴシック" pitchFamily="34" charset="-128"/>
              </a:rPr>
            </a:br>
            <a:r>
              <a:rPr lang="en-GB" altLang="ja-JP" sz="1800" b="0" dirty="0">
                <a:latin typeface="Helvetica" pitchFamily="34" charset="0"/>
                <a:ea typeface="ＭＳ Ｐゴシック" pitchFamily="34" charset="-128"/>
              </a:rPr>
              <a:t>    and nature</a:t>
            </a:r>
          </a:p>
          <a:p>
            <a:endParaRPr lang="en-GB" altLang="ja-JP" sz="1800" b="0" dirty="0">
              <a:latin typeface="Helvetica" pitchFamily="34" charset="0"/>
              <a:ea typeface="ＭＳ Ｐゴシック" pitchFamily="34" charset="-128"/>
            </a:endParaRPr>
          </a:p>
          <a:p>
            <a:r>
              <a:rPr lang="en-GB" sz="1800" b="0" dirty="0">
                <a:latin typeface="Helvetica" pitchFamily="34" charset="0"/>
                <a:sym typeface="Wingdings" pitchFamily="2" charset="2"/>
              </a:rPr>
              <a:t></a:t>
            </a:r>
            <a:r>
              <a:rPr lang="en-GB" altLang="ja-JP" sz="1800" b="0" dirty="0">
                <a:latin typeface="Helvetica" pitchFamily="34" charset="0"/>
                <a:ea typeface="ＭＳ Ｐゴシック" pitchFamily="34" charset="-128"/>
              </a:rPr>
              <a:t> reinforces transfer from road to rail</a:t>
            </a:r>
          </a:p>
          <a:p>
            <a:endParaRPr lang="en-GB" altLang="ja-JP" sz="1800" b="0" dirty="0">
              <a:latin typeface="Helvetica" pitchFamily="34" charset="0"/>
              <a:ea typeface="ＭＳ Ｐゴシック" pitchFamily="34" charset="-128"/>
            </a:endParaRPr>
          </a:p>
          <a:p>
            <a:r>
              <a:rPr lang="en-GB" sz="1800" b="0" dirty="0">
                <a:latin typeface="Helvetica" pitchFamily="34" charset="0"/>
                <a:sym typeface="Wingdings" pitchFamily="2" charset="2"/>
              </a:rPr>
              <a:t></a:t>
            </a:r>
            <a:r>
              <a:rPr lang="en-GB" altLang="ja-JP" sz="1800" b="0" dirty="0">
                <a:latin typeface="Helvetica" pitchFamily="34" charset="0"/>
                <a:ea typeface="ＭＳ Ｐゴシック" pitchFamily="34" charset="-128"/>
              </a:rPr>
              <a:t> is a traffic management tool for sensitive regions.</a:t>
            </a:r>
            <a:endParaRPr lang="de-CH" sz="1800" b="0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9979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6513A-AAAE-4DE0-A76A-946FF5E9DDE7}" type="slidenum">
              <a:rPr lang="de-CH"/>
              <a:pPr/>
              <a:t>25</a:t>
            </a:fld>
            <a:endParaRPr lang="de-CH"/>
          </a:p>
        </p:txBody>
      </p:sp>
      <p:sp>
        <p:nvSpPr>
          <p:cNvPr id="240644" name="Text Box 4"/>
          <p:cNvSpPr txBox="1">
            <a:spLocks noChangeArrowheads="1"/>
          </p:cNvSpPr>
          <p:nvPr/>
        </p:nvSpPr>
        <p:spPr bwMode="auto">
          <a:xfrm>
            <a:off x="1066800" y="2895600"/>
            <a:ext cx="1371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762000" y="3200400"/>
            <a:ext cx="51593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5364088" y="5326469"/>
            <a:ext cx="306825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0" dirty="0">
                <a:latin typeface="Helvetica" pitchFamily="34" charset="0"/>
              </a:rPr>
              <a:t>www.alpine-initiative.ch</a:t>
            </a:r>
            <a:br>
              <a:rPr lang="en-GB" sz="1400" b="0" dirty="0">
                <a:latin typeface="Helvetica" pitchFamily="34" charset="0"/>
              </a:rPr>
            </a:br>
            <a:r>
              <a:rPr lang="en-GB" sz="1400" b="0" dirty="0">
                <a:latin typeface="Helvetica" pitchFamily="34" charset="0"/>
              </a:rPr>
              <a:t>www.alpine-crossing-exchange.org manuel.herrmann@alpeninitiative.ch</a:t>
            </a:r>
            <a:endParaRPr lang="de-CH" sz="1400" b="0" dirty="0">
              <a:latin typeface="Helvetica" pitchFamily="34" charset="0"/>
            </a:endParaRPr>
          </a:p>
        </p:txBody>
      </p:sp>
      <p:sp>
        <p:nvSpPr>
          <p:cNvPr id="240649" name="Text Box 9"/>
          <p:cNvSpPr txBox="1">
            <a:spLocks noChangeArrowheads="1"/>
          </p:cNvSpPr>
          <p:nvPr/>
        </p:nvSpPr>
        <p:spPr bwMode="auto">
          <a:xfrm>
            <a:off x="515021" y="1098550"/>
            <a:ext cx="7416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Thank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you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for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your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3000" dirty="0" err="1">
                <a:solidFill>
                  <a:srgbClr val="025FA1"/>
                </a:solidFill>
                <a:latin typeface="Helvetica" pitchFamily="34" charset="0"/>
              </a:rPr>
              <a:t>attention</a:t>
            </a:r>
            <a:r>
              <a:rPr lang="de-CH" sz="3000" dirty="0">
                <a:solidFill>
                  <a:srgbClr val="025FA1"/>
                </a:solidFill>
                <a:latin typeface="Helvetica" pitchFamily="34" charset="0"/>
              </a:rPr>
              <a:t>!</a:t>
            </a: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0879" y="1844824"/>
            <a:ext cx="7891462" cy="3096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611560" y="515719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dirty="0" err="1">
                <a:solidFill>
                  <a:srgbClr val="025FA1"/>
                </a:solidFill>
                <a:latin typeface="Helvetica" pitchFamily="34" charset="0"/>
              </a:rPr>
              <a:t>Visit</a:t>
            </a:r>
            <a:r>
              <a:rPr lang="de-CH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dirty="0" err="1">
                <a:solidFill>
                  <a:srgbClr val="025FA1"/>
                </a:solidFill>
                <a:latin typeface="Helvetica" pitchFamily="34" charset="0"/>
              </a:rPr>
              <a:t>us</a:t>
            </a:r>
            <a:r>
              <a:rPr lang="de-CH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dirty="0" err="1">
                <a:solidFill>
                  <a:srgbClr val="025FA1"/>
                </a:solidFill>
                <a:latin typeface="Helvetica" pitchFamily="34" charset="0"/>
              </a:rPr>
              <a:t>at</a:t>
            </a:r>
            <a:r>
              <a:rPr lang="de-CH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dirty="0" err="1">
                <a:solidFill>
                  <a:srgbClr val="025FA1"/>
                </a:solidFill>
                <a:latin typeface="Helvetica" pitchFamily="34" charset="0"/>
              </a:rPr>
              <a:t>our</a:t>
            </a:r>
            <a:r>
              <a:rPr lang="de-CH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dirty="0" err="1">
                <a:solidFill>
                  <a:srgbClr val="025FA1"/>
                </a:solidFill>
                <a:latin typeface="Helvetica" pitchFamily="34" charset="0"/>
              </a:rPr>
              <a:t>market</a:t>
            </a:r>
            <a:r>
              <a:rPr lang="de-CH" dirty="0">
                <a:solidFill>
                  <a:srgbClr val="025FA1"/>
                </a:solidFill>
                <a:latin typeface="Helvetica" pitchFamily="34" charset="0"/>
              </a:rPr>
              <a:t> stand!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7A1F97-4719-4183-9456-EC1F995F1FD7}" type="slidenum">
              <a:rPr lang="de-CH"/>
              <a:pPr/>
              <a:t>3</a:t>
            </a:fld>
            <a:endParaRPr lang="de-CH"/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467544" y="836712"/>
            <a:ext cx="8229600" cy="4778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2800" b="1" dirty="0">
                <a:solidFill>
                  <a:srgbClr val="025FA1"/>
                </a:solidFill>
                <a:latin typeface="Helvetica" pitchFamily="34" charset="0"/>
              </a:rPr>
              <a:t>The Alps: a </a:t>
            </a:r>
            <a:r>
              <a:rPr lang="de-CH" sz="2800" b="1" dirty="0" err="1">
                <a:solidFill>
                  <a:srgbClr val="025FA1"/>
                </a:solidFill>
                <a:latin typeface="Helvetica" pitchFamily="34" charset="0"/>
              </a:rPr>
              <a:t>unique</a:t>
            </a:r>
            <a:r>
              <a:rPr lang="de-CH" sz="2800" b="1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2800" b="1" dirty="0" err="1">
                <a:solidFill>
                  <a:srgbClr val="025FA1"/>
                </a:solidFill>
                <a:latin typeface="Helvetica" pitchFamily="34" charset="0"/>
              </a:rPr>
              <a:t>cultural</a:t>
            </a:r>
            <a:r>
              <a:rPr lang="de-CH" sz="2800" b="1" dirty="0">
                <a:solidFill>
                  <a:srgbClr val="025FA1"/>
                </a:solidFill>
                <a:latin typeface="Helvetica" pitchFamily="34" charset="0"/>
              </a:rPr>
              <a:t> </a:t>
            </a:r>
            <a:r>
              <a:rPr lang="de-CH" sz="2800" b="1" dirty="0" err="1">
                <a:solidFill>
                  <a:srgbClr val="025FA1"/>
                </a:solidFill>
                <a:latin typeface="Helvetica" pitchFamily="34" charset="0"/>
              </a:rPr>
              <a:t>environment</a:t>
            </a:r>
            <a:endParaRPr lang="de-CH" sz="28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4427538" y="3860800"/>
            <a:ext cx="2160587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eaLnBrk="1" hangingPunct="1">
              <a:lnSpc>
                <a:spcPts val="1200"/>
              </a:lnSpc>
            </a:pPr>
            <a:endParaRPr lang="de-DE" sz="800">
              <a:latin typeface="Helvetica" pitchFamily="34" charset="0"/>
            </a:endParaRPr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3108" y="1447697"/>
            <a:ext cx="3366889" cy="2292453"/>
          </a:xfrm>
          <a:prstGeom prst="rect">
            <a:avLst/>
          </a:prstGeom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088" y="3872704"/>
            <a:ext cx="3259137" cy="2232025"/>
          </a:xfrm>
          <a:prstGeom prst="rect">
            <a:avLst/>
          </a:prstGeom>
        </p:spPr>
      </p:pic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1416050"/>
            <a:ext cx="3259137" cy="2324100"/>
          </a:xfrm>
          <a:prstGeom prst="rect">
            <a:avLst/>
          </a:prstGeom>
        </p:spPr>
      </p:pic>
      <p:pic>
        <p:nvPicPr>
          <p:cNvPr id="2050" name="Picture 2" descr="F:\Temp_Fotoarchiv\070204 copyright by Kurt Baumann\Staeubifall_Aesch_Image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5840" y="3860800"/>
            <a:ext cx="3366889" cy="224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C8FAD4-769E-4E55-A9A3-F34244BC7B8D}" type="slidenum">
              <a:rPr lang="de-CH"/>
              <a:pPr/>
              <a:t>4</a:t>
            </a:fld>
            <a:endParaRPr lang="de-CH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7545" y="620688"/>
            <a:ext cx="6048672" cy="477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The Alps: a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region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of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transit</a:t>
            </a:r>
            <a:endParaRPr lang="de-CH" sz="30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213"/>
            <a:ext cx="5757863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7CBACD-3467-47B6-AE2B-0A9AB217D804}" type="slidenum">
              <a:rPr lang="de-CH"/>
              <a:pPr/>
              <a:t>5</a:t>
            </a:fld>
            <a:endParaRPr lang="de-CH" dirty="0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827088"/>
            <a:ext cx="6202362" cy="909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3000" b="1" dirty="0">
                <a:solidFill>
                  <a:srgbClr val="025FA1"/>
                </a:solidFill>
                <a:latin typeface="Helvetica" pitchFamily="34" charset="0"/>
              </a:rPr>
              <a:t>Development of transalpine </a:t>
            </a:r>
            <a:br>
              <a:rPr lang="en-GB" sz="3000" b="1" dirty="0">
                <a:solidFill>
                  <a:srgbClr val="025FA1"/>
                </a:solidFill>
                <a:latin typeface="Helvetica" pitchFamily="34" charset="0"/>
              </a:rPr>
            </a:br>
            <a:r>
              <a:rPr lang="en-GB" sz="3000" b="1" dirty="0">
                <a:solidFill>
                  <a:srgbClr val="025FA1"/>
                </a:solidFill>
                <a:latin typeface="Helvetica" pitchFamily="34" charset="0"/>
              </a:rPr>
              <a:t>freight transport 1980-2010</a:t>
            </a:r>
          </a:p>
        </p:txBody>
      </p:sp>
      <p:pic>
        <p:nvPicPr>
          <p:cNvPr id="237570" name="Picture 2" descr="G:\Alpen-Initiative\1_Politik\Thema Verlagerung\Alpentransitbörse\_ATB Publikationen\Alpinfo 2010, Statisti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6696744" cy="437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4716016" y="6152208"/>
            <a:ext cx="42844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100" b="0" dirty="0">
                <a:latin typeface="Helvetica" pitchFamily="34" charset="0"/>
                <a:cs typeface="Helvetica" pitchFamily="34" charset="0"/>
              </a:rPr>
              <a:t>Source: Alpinfo 2010, </a:t>
            </a:r>
            <a:r>
              <a:rPr lang="en-US" sz="1100" b="0" dirty="0">
                <a:latin typeface="Helvetica" pitchFamily="34" charset="0"/>
                <a:cs typeface="Helvetica" pitchFamily="34" charset="0"/>
              </a:rPr>
              <a:t>Federal Office of Transport (FOT)</a:t>
            </a:r>
            <a:endParaRPr lang="de-CH" sz="1100" b="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8B826E-513D-4036-A8F1-94202F9F2BE0}" type="slidenum">
              <a:rPr lang="de-CH"/>
              <a:pPr/>
              <a:t>6</a:t>
            </a:fld>
            <a:endParaRPr lang="de-CH"/>
          </a:p>
        </p:txBody>
      </p:sp>
      <p:sp>
        <p:nvSpPr>
          <p:cNvPr id="24883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7772400" cy="477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3000" b="1" dirty="0">
                <a:solidFill>
                  <a:srgbClr val="025FA1"/>
                </a:solidFill>
                <a:latin typeface="Helvetica" pitchFamily="34" charset="0"/>
              </a:rPr>
              <a:t>Negative effects</a:t>
            </a:r>
            <a:endParaRPr lang="fr-FR" sz="3000" b="1" dirty="0"/>
          </a:p>
        </p:txBody>
      </p:sp>
      <p:sp>
        <p:nvSpPr>
          <p:cNvPr id="248839" name="Text Box 7"/>
          <p:cNvSpPr txBox="1">
            <a:spLocks noChangeArrowheads="1"/>
          </p:cNvSpPr>
          <p:nvPr/>
        </p:nvSpPr>
        <p:spPr bwMode="auto">
          <a:xfrm>
            <a:off x="719138" y="2346325"/>
            <a:ext cx="2940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0" dirty="0">
                <a:solidFill>
                  <a:srgbClr val="000000"/>
                </a:solidFill>
                <a:latin typeface="Helvetica" pitchFamily="34" charset="0"/>
              </a:rPr>
              <a:t>accidents</a:t>
            </a:r>
          </a:p>
          <a:p>
            <a:r>
              <a:rPr lang="en-GB" sz="1800" b="0" dirty="0">
                <a:solidFill>
                  <a:srgbClr val="000000"/>
                </a:solidFill>
                <a:latin typeface="Helvetica" pitchFamily="34" charset="0"/>
              </a:rPr>
              <a:t>fragmentation of landscape</a:t>
            </a:r>
          </a:p>
          <a:p>
            <a:r>
              <a:rPr lang="en-GB" sz="1800" b="0" dirty="0">
                <a:solidFill>
                  <a:srgbClr val="000000"/>
                </a:solidFill>
                <a:latin typeface="Helvetica" pitchFamily="34" charset="0"/>
              </a:rPr>
              <a:t>noise</a:t>
            </a:r>
          </a:p>
          <a:p>
            <a:r>
              <a:rPr lang="en-GB" sz="1800" b="0" dirty="0">
                <a:solidFill>
                  <a:srgbClr val="000000"/>
                </a:solidFill>
                <a:latin typeface="Helvetica" pitchFamily="34" charset="0"/>
              </a:rPr>
              <a:t>pollution </a:t>
            </a:r>
          </a:p>
        </p:txBody>
      </p:sp>
      <p:pic>
        <p:nvPicPr>
          <p:cNvPr id="248841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38" y="3990975"/>
            <a:ext cx="3059112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842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5" y="1628800"/>
            <a:ext cx="2336800" cy="212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8594" name="Picture 2" descr="F:\Fotoarchiv Alpen-Initiative\Neu-zu-erfassen\2010\10_Airolo_Mosimann\Airolo21b gekauft, frei zur Verwendun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7030" y="3990975"/>
            <a:ext cx="356586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27D09F-9580-4742-8B2A-23BF3EB97515}" type="slidenum">
              <a:rPr lang="de-CH"/>
              <a:pPr/>
              <a:t>7</a:t>
            </a:fld>
            <a:endParaRPr lang="de-CH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7772400" cy="1089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The Alpine Initiative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and</a:t>
            </a: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 the Swiss </a:t>
            </a:r>
            <a:b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</a:br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Transport </a:t>
            </a:r>
            <a:r>
              <a:rPr lang="de-CH" sz="3000" b="1" dirty="0" err="1">
                <a:solidFill>
                  <a:srgbClr val="025FA1"/>
                </a:solidFill>
                <a:latin typeface="Helvetica" pitchFamily="34" charset="0"/>
              </a:rPr>
              <a:t>Policy</a:t>
            </a:r>
            <a:endParaRPr lang="de-DE" sz="30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pic>
        <p:nvPicPr>
          <p:cNvPr id="108549" name="Bild 6" descr="alin_ENG_NEW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25" y="2832100"/>
            <a:ext cx="5053013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826D48-750C-453C-8DD3-EA212EFA4EC9}" type="slidenum">
              <a:rPr lang="de-CH"/>
              <a:pPr/>
              <a:t>8</a:t>
            </a:fld>
            <a:endParaRPr lang="de-CH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764704"/>
            <a:ext cx="6275387" cy="477838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CH" sz="3000" b="1" dirty="0">
                <a:solidFill>
                  <a:srgbClr val="025FA1"/>
                </a:solidFill>
                <a:latin typeface="Helvetica" pitchFamily="34" charset="0"/>
              </a:rPr>
              <a:t>Alpine Initiative</a:t>
            </a:r>
            <a:endParaRPr lang="de-DE" sz="3000" b="1" dirty="0">
              <a:solidFill>
                <a:srgbClr val="025FA1"/>
              </a:solidFill>
              <a:latin typeface="Helvetica" pitchFamily="34" charset="0"/>
            </a:endParaRP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719138" y="1556792"/>
            <a:ext cx="7777162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Helvetica" pitchFamily="34" charset="0"/>
              </a:rPr>
              <a:t>Swiss NGO:</a:t>
            </a:r>
            <a:r>
              <a:rPr lang="en-GB" sz="1800" b="0" dirty="0">
                <a:solidFill>
                  <a:srgbClr val="000000"/>
                </a:solidFill>
                <a:latin typeface="Helvetica" pitchFamily="34" charset="0"/>
              </a:rPr>
              <a:t> financed by membership and donations, actively involved in European transport policy (T&amp;E, ITE, CIPRA) </a:t>
            </a:r>
          </a:p>
          <a:p>
            <a:endParaRPr lang="en-GB" sz="1800" b="0" dirty="0">
              <a:solidFill>
                <a:srgbClr val="000000"/>
              </a:solidFill>
              <a:latin typeface="Helvetica" pitchFamily="34" charset="0"/>
            </a:endParaRPr>
          </a:p>
          <a:p>
            <a:r>
              <a:rPr lang="en-GB" sz="1800" dirty="0">
                <a:solidFill>
                  <a:srgbClr val="000000"/>
                </a:solidFill>
                <a:latin typeface="Helvetica" pitchFamily="34" charset="0"/>
              </a:rPr>
              <a:t>Objective:</a:t>
            </a:r>
            <a:r>
              <a:rPr lang="en-GB" sz="1800" b="0" dirty="0">
                <a:solidFill>
                  <a:srgbClr val="000000"/>
                </a:solidFill>
                <a:latin typeface="Helvetica" pitchFamily="34" charset="0"/>
              </a:rPr>
              <a:t> Protection of the Alps from the negative effects of road freight traffic </a:t>
            </a:r>
          </a:p>
          <a:p>
            <a:endParaRPr lang="en-GB" sz="1800" b="0" dirty="0">
              <a:solidFill>
                <a:srgbClr val="000000"/>
              </a:solidFill>
              <a:latin typeface="Helvetica" pitchFamily="34" charset="0"/>
            </a:endParaRPr>
          </a:p>
          <a:p>
            <a:r>
              <a:rPr lang="en-GB" sz="1800" dirty="0">
                <a:solidFill>
                  <a:srgbClr val="000000"/>
                </a:solidFill>
                <a:latin typeface="Helvetica" pitchFamily="34" charset="0"/>
              </a:rPr>
              <a:t>1994:</a:t>
            </a:r>
            <a:r>
              <a:rPr lang="en-GB" sz="1800" b="0" dirty="0">
                <a:solidFill>
                  <a:srgbClr val="000000"/>
                </a:solidFill>
                <a:latin typeface="Helvetica" pitchFamily="34" charset="0"/>
              </a:rPr>
              <a:t> Adoption of the “Alpine-Initiative” by the Swiss population and the cantons (20</a:t>
            </a:r>
            <a:r>
              <a:rPr lang="en-GB" sz="1800" b="0" baseline="30000" dirty="0">
                <a:solidFill>
                  <a:srgbClr val="000000"/>
                </a:solidFill>
                <a:latin typeface="Helvetica" pitchFamily="34" charset="0"/>
              </a:rPr>
              <a:t>th</a:t>
            </a:r>
            <a:r>
              <a:rPr lang="en-GB" sz="1800" b="0" dirty="0">
                <a:solidFill>
                  <a:srgbClr val="000000"/>
                </a:solidFill>
                <a:latin typeface="Helvetica" pitchFamily="34" charset="0"/>
              </a:rPr>
              <a:t> February 1994)</a:t>
            </a:r>
            <a:endParaRPr lang="de-CH" sz="1800" b="0" dirty="0">
              <a:solidFill>
                <a:srgbClr val="000000"/>
              </a:solidFill>
              <a:latin typeface="Helvetica" pitchFamily="34" charset="0"/>
            </a:endParaRPr>
          </a:p>
        </p:txBody>
      </p:sp>
      <p:pic>
        <p:nvPicPr>
          <p:cNvPr id="4098" name="Picture 2" descr="F:\Temp_Fotoarchiv\C Aktionen\055\muniaktion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329396"/>
            <a:ext cx="2801927" cy="186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Temp_Fotoarchiv\C Aktionen\004\transparen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0700" y="4336398"/>
            <a:ext cx="2830484" cy="185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0060B6-F0C3-426A-B40A-A574969BB93A}" type="slidenum">
              <a:rPr lang="de-CH"/>
              <a:pPr/>
              <a:t>9</a:t>
            </a:fld>
            <a:endParaRPr lang="de-CH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619250"/>
            <a:ext cx="6265862" cy="1341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3000" b="1" dirty="0">
                <a:solidFill>
                  <a:srgbClr val="015998"/>
                </a:solidFill>
                <a:latin typeface="Helvetica" pitchFamily="34" charset="0"/>
              </a:rPr>
              <a:t>Content of the article on the </a:t>
            </a:r>
            <a:br>
              <a:rPr lang="en-GB" sz="3000" b="1" dirty="0">
                <a:solidFill>
                  <a:srgbClr val="015998"/>
                </a:solidFill>
                <a:latin typeface="Helvetica" pitchFamily="34" charset="0"/>
              </a:rPr>
            </a:br>
            <a:r>
              <a:rPr lang="en-GB" sz="3000" b="1" dirty="0">
                <a:solidFill>
                  <a:srgbClr val="015998"/>
                </a:solidFill>
                <a:latin typeface="Helvetica" pitchFamily="34" charset="0"/>
              </a:rPr>
              <a:t>protection of the Alps </a:t>
            </a:r>
            <a:br>
              <a:rPr lang="en-GB" sz="3000" b="1" dirty="0">
                <a:solidFill>
                  <a:srgbClr val="015998"/>
                </a:solidFill>
                <a:latin typeface="Helvetica" pitchFamily="34" charset="0"/>
              </a:rPr>
            </a:br>
            <a:r>
              <a:rPr lang="en-GB" sz="1800" b="1" dirty="0">
                <a:solidFill>
                  <a:srgbClr val="015998"/>
                </a:solidFill>
                <a:latin typeface="Helvetica" pitchFamily="34" charset="0"/>
              </a:rPr>
              <a:t>(Swiss Constitution Art. 84)</a:t>
            </a:r>
            <a:endParaRPr lang="de-DE" sz="1800" b="1" dirty="0">
              <a:solidFill>
                <a:srgbClr val="015998"/>
              </a:solidFill>
              <a:latin typeface="Helvetica" pitchFamily="34" charset="0"/>
            </a:endParaRP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719138" y="3057525"/>
            <a:ext cx="6805612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The Confederation shall protect the alpine region from the negative effects of transit traffic.</a:t>
            </a:r>
            <a:r>
              <a:rPr lang="en-GB" sz="1800" b="0" dirty="0">
                <a:latin typeface="Helvetica" pitchFamily="34" charset="0"/>
              </a:rPr>
              <a:t> It shall limit the nuisance caused by such traffic to a level which is not harmful to persons, animals or plants, or their environment. </a:t>
            </a:r>
          </a:p>
          <a:p>
            <a:endParaRPr lang="en-GB" sz="1800" b="0" dirty="0">
              <a:latin typeface="Helvetica" pitchFamily="34" charset="0"/>
            </a:endParaRPr>
          </a:p>
          <a:p>
            <a:r>
              <a:rPr lang="en-GB" sz="1800" b="0" dirty="0">
                <a:latin typeface="Helvetica" pitchFamily="34" charset="0"/>
              </a:rPr>
              <a:t>Transalpine freight in border-to-border transit shall be transported by rail. (...)</a:t>
            </a:r>
          </a:p>
          <a:p>
            <a:endParaRPr lang="en-GB" sz="1800" b="0" dirty="0">
              <a:latin typeface="Helvetica" pitchFamily="34" charset="0"/>
            </a:endParaRPr>
          </a:p>
          <a:p>
            <a:r>
              <a:rPr lang="en-GB" sz="1800" b="0" dirty="0">
                <a:latin typeface="Helvetica" pitchFamily="34" charset="0"/>
              </a:rPr>
              <a:t>The capacity of transit roads in the alpine region may not be increased. (...)</a:t>
            </a:r>
            <a:endParaRPr lang="de-CH" sz="1800" b="0" dirty="0">
              <a:latin typeface="Helvetica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orlage Präsentation ENG 2011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 Präsentation ENG 2011</Template>
  <TotalTime>0</TotalTime>
  <Words>837</Words>
  <Application>Microsoft Macintosh PowerPoint</Application>
  <PresentationFormat>Bildschirmpräsentation (4:3)</PresentationFormat>
  <Paragraphs>160</Paragraphs>
  <Slides>25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75 Helvetica Bold</vt:lpstr>
      <vt:lpstr>Arial</vt:lpstr>
      <vt:lpstr>Helvetica</vt:lpstr>
      <vt:lpstr>Symbol</vt:lpstr>
      <vt:lpstr>Times</vt:lpstr>
      <vt:lpstr>Wingdings</vt:lpstr>
      <vt:lpstr>Vorlage Präsentation ENG 2011</vt:lpstr>
      <vt:lpstr>Alpine Crossing Exchange</vt:lpstr>
      <vt:lpstr>The Alps: a unique natural landscape</vt:lpstr>
      <vt:lpstr>The Alps: a unique cultural environment</vt:lpstr>
      <vt:lpstr>The Alps: a region of transit</vt:lpstr>
      <vt:lpstr>Development of transalpine  freight transport 1980-2010</vt:lpstr>
      <vt:lpstr>Negative effects</vt:lpstr>
      <vt:lpstr>The Alpine Initiative and the Swiss  Transport Policy</vt:lpstr>
      <vt:lpstr>Alpine Initiative</vt:lpstr>
      <vt:lpstr>Content of the article on the  protection of the Alps  (Swiss Constitution Art. 84)</vt:lpstr>
      <vt:lpstr>PowerPoint-Präsentation</vt:lpstr>
      <vt:lpstr>PowerPoint-Präsentation</vt:lpstr>
      <vt:lpstr>PowerPoint-Präsentation</vt:lpstr>
      <vt:lpstr>PowerPoint-Präsentation</vt:lpstr>
      <vt:lpstr>Alpine Crossing Exchange</vt:lpstr>
      <vt:lpstr>Alpine Crossing Exchange</vt:lpstr>
      <vt:lpstr>Alpine Crossing Exchange</vt:lpstr>
      <vt:lpstr>Basic elements are not new </vt:lpstr>
      <vt:lpstr>A benefit for the population</vt:lpstr>
      <vt:lpstr>A benefit for the economy</vt:lpstr>
      <vt:lpstr>A benefit for the railways</vt:lpstr>
      <vt:lpstr>A benefit for the environment</vt:lpstr>
      <vt:lpstr>PowerPoint-Präsentation</vt:lpstr>
      <vt:lpstr>Regions demand an ACE</vt:lpstr>
      <vt:lpstr>To summarize: the ACE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Alpine Crossing Exchange</dc:title>
  <dc:creator>Alf Arnold</dc:creator>
  <cp:lastModifiedBy>Anne-Catherine Minnig</cp:lastModifiedBy>
  <cp:revision>53</cp:revision>
  <cp:lastPrinted>2012-08-27T14:44:15Z</cp:lastPrinted>
  <dcterms:created xsi:type="dcterms:W3CDTF">2012-02-13T07:41:48Z</dcterms:created>
  <dcterms:modified xsi:type="dcterms:W3CDTF">2022-11-22T11:21:40Z</dcterms:modified>
</cp:coreProperties>
</file>