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1" r:id="rId2"/>
    <p:sldId id="363" r:id="rId3"/>
    <p:sldId id="357" r:id="rId4"/>
    <p:sldId id="365" r:id="rId5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01E"/>
    <a:srgbClr val="FF99FF"/>
    <a:srgbClr val="F834F8"/>
    <a:srgbClr val="CFECB2"/>
    <a:srgbClr val="AF0E1B"/>
    <a:srgbClr val="EAF7FA"/>
    <a:srgbClr val="FF66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73" autoAdjust="0"/>
    <p:restoredTop sz="97684" autoAdjust="0"/>
  </p:normalViewPr>
  <p:slideViewPr>
    <p:cSldViewPr>
      <p:cViewPr>
        <p:scale>
          <a:sx n="90" d="100"/>
          <a:sy n="90" d="100"/>
        </p:scale>
        <p:origin x="-960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720" y="-102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137" cy="49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defTabSz="907364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461" y="1"/>
            <a:ext cx="2890137" cy="49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 defTabSz="907364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766"/>
            <a:ext cx="2890137" cy="497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15" tIns="45358" rIns="90715" bIns="45358" numCol="1" anchor="b" anchorCtr="0" compatLnSpc="1">
            <a:prstTxWarp prst="textNoShape">
              <a:avLst/>
            </a:prstTxWarp>
          </a:bodyPr>
          <a:lstStyle>
            <a:lvl1pPr defTabSz="907364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461" y="9427766"/>
            <a:ext cx="2890137" cy="497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15" tIns="45358" rIns="90715" bIns="45358" numCol="1" anchor="b" anchorCtr="0" compatLnSpc="1">
            <a:prstTxWarp prst="textNoShape">
              <a:avLst/>
            </a:prstTxWarp>
          </a:bodyPr>
          <a:lstStyle>
            <a:lvl1pPr algn="r" defTabSz="907364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E42C67DE-447D-4CDE-9425-2D2C783BF4D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747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137" cy="49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defTabSz="907364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461" y="1"/>
            <a:ext cx="2890137" cy="497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 defTabSz="907364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2950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611" y="4716193"/>
            <a:ext cx="5335867" cy="446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7766"/>
            <a:ext cx="2890137" cy="497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15" tIns="45358" rIns="90715" bIns="45358" numCol="1" anchor="b" anchorCtr="0" compatLnSpc="1">
            <a:prstTxWarp prst="textNoShape">
              <a:avLst/>
            </a:prstTxWarp>
          </a:bodyPr>
          <a:lstStyle>
            <a:lvl1pPr defTabSz="907364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461" y="9427766"/>
            <a:ext cx="2890137" cy="497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15" tIns="45358" rIns="90715" bIns="45358" numCol="1" anchor="b" anchorCtr="0" compatLnSpc="1">
            <a:prstTxWarp prst="textNoShape">
              <a:avLst/>
            </a:prstTxWarp>
          </a:bodyPr>
          <a:lstStyle>
            <a:lvl1pPr algn="r" defTabSz="907364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24BFB447-B9E4-4C48-AB8D-F100C9593D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4715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C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-9525" y="6270625"/>
            <a:ext cx="9180513" cy="144463"/>
          </a:xfrm>
          <a:prstGeom prst="rect">
            <a:avLst/>
          </a:prstGeom>
          <a:solidFill>
            <a:srgbClr val="817E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0" y="657225"/>
            <a:ext cx="9144000" cy="5651500"/>
          </a:xfrm>
          <a:prstGeom prst="rect">
            <a:avLst/>
          </a:prstGeom>
          <a:solidFill>
            <a:srgbClr val="DFDF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CH"/>
          </a:p>
        </p:txBody>
      </p:sp>
      <p:sp>
        <p:nvSpPr>
          <p:cNvPr id="6" name="Text Box 27"/>
          <p:cNvSpPr txBox="1">
            <a:spLocks noChangeArrowheads="1"/>
          </p:cNvSpPr>
          <p:nvPr userDrawn="1"/>
        </p:nvSpPr>
        <p:spPr bwMode="auto">
          <a:xfrm>
            <a:off x="6105525" y="6408738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de-CH" smtClean="0"/>
          </a:p>
        </p:txBody>
      </p:sp>
      <p:pic>
        <p:nvPicPr>
          <p:cNvPr id="10" name="Grafik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44450"/>
            <a:ext cx="4494213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7650373" y="6479214"/>
            <a:ext cx="1476375" cy="365125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CH" dirty="0"/>
              <a:t> Folie </a:t>
            </a:r>
            <a:fld id="{96A592E4-2958-493C-8738-4A1265138F56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4" name="Text Box 26"/>
          <p:cNvSpPr txBox="1">
            <a:spLocks noChangeArrowheads="1"/>
          </p:cNvSpPr>
          <p:nvPr userDrawn="1"/>
        </p:nvSpPr>
        <p:spPr bwMode="auto">
          <a:xfrm>
            <a:off x="2627784" y="6540500"/>
            <a:ext cx="344122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CH" sz="1000" dirty="0" smtClean="0"/>
              <a:t>Alpen Woche 2012, Val </a:t>
            </a:r>
            <a:r>
              <a:rPr lang="de-CH" sz="1000" dirty="0" err="1" smtClean="0"/>
              <a:t>Poschiavo</a:t>
            </a:r>
            <a:endParaRPr lang="de-CH" sz="1000" dirty="0" smtClean="0"/>
          </a:p>
        </p:txBody>
      </p:sp>
      <p:sp>
        <p:nvSpPr>
          <p:cNvPr id="15" name="Text Box 26"/>
          <p:cNvSpPr txBox="1">
            <a:spLocks noChangeArrowheads="1"/>
          </p:cNvSpPr>
          <p:nvPr userDrawn="1"/>
        </p:nvSpPr>
        <p:spPr bwMode="auto">
          <a:xfrm>
            <a:off x="179388" y="6529388"/>
            <a:ext cx="225345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CH" sz="1000" dirty="0" err="1" smtClean="0"/>
              <a:t>Fundaziun</a:t>
            </a:r>
            <a:r>
              <a:rPr lang="de-CH" sz="1000" baseline="0" dirty="0" smtClean="0"/>
              <a:t> Pro Terra Engiadina</a:t>
            </a:r>
            <a:endParaRPr lang="de-CH" sz="1000" dirty="0" smtClean="0"/>
          </a:p>
        </p:txBody>
      </p:sp>
    </p:spTree>
    <p:extLst>
      <p:ext uri="{BB962C8B-B14F-4D97-AF65-F5344CB8AC3E}">
        <p14:creationId xmlns:p14="http://schemas.microsoft.com/office/powerpoint/2010/main" val="1587169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CH"/>
              <a:t> Folie </a:t>
            </a:r>
            <a:fld id="{B8B16010-C060-4B86-8217-5B4B94A1660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7061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CH"/>
              <a:t> Folie </a:t>
            </a:r>
            <a:fld id="{C34D386F-EBB0-44E5-9727-62CA70F13F81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843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CH"/>
              <a:t> Folie </a:t>
            </a:r>
            <a:fld id="{620FF9A7-8A4C-42C0-A24D-5A51540E64C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6228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4044749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5170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0"/>
            <a:ext cx="6567488" cy="838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066800" y="1600200"/>
            <a:ext cx="36195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838700" y="1600200"/>
            <a:ext cx="36195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838700" y="3733800"/>
            <a:ext cx="36195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371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5.jpeg"/><Relationship Id="rId18" Type="http://schemas.openxmlformats.org/officeDocument/2006/relationships/image" Target="../media/image10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jpeg"/><Relationship Id="rId17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7.jpeg"/><Relationship Id="rId10" Type="http://schemas.openxmlformats.org/officeDocument/2006/relationships/image" Target="../media/image2.jpeg"/><Relationship Id="rId19" Type="http://schemas.openxmlformats.org/officeDocument/2006/relationships/image" Target="../media/image11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Relationship Id="rId1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5286375" y="0"/>
            <a:ext cx="3857625" cy="928688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027" name="Grafik 10" descr="Engadin_Nationalparkregion_Fundaziun_Pro_Terra.eps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325" y="1412875"/>
            <a:ext cx="2773363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ChangeArrowheads="1"/>
          </p:cNvSpPr>
          <p:nvPr userDrawn="1"/>
        </p:nvSpPr>
        <p:spPr bwMode="auto">
          <a:xfrm>
            <a:off x="-1588" y="611188"/>
            <a:ext cx="9144001" cy="4772025"/>
          </a:xfrm>
          <a:prstGeom prst="rect">
            <a:avLst/>
          </a:prstGeom>
          <a:solidFill>
            <a:srgbClr val="DFDF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CH"/>
          </a:p>
        </p:txBody>
      </p:sp>
      <p:sp>
        <p:nvSpPr>
          <p:cNvPr id="1029" name="Text Box 27"/>
          <p:cNvSpPr txBox="1">
            <a:spLocks noChangeArrowheads="1"/>
          </p:cNvSpPr>
          <p:nvPr userDrawn="1"/>
        </p:nvSpPr>
        <p:spPr bwMode="auto">
          <a:xfrm>
            <a:off x="7954963" y="6476007"/>
            <a:ext cx="792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de-CH" smtClean="0"/>
          </a:p>
        </p:txBody>
      </p:sp>
      <p:pic>
        <p:nvPicPr>
          <p:cNvPr id="1030" name="Picture 11" descr="Ardez061406 043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2338" y="5413375"/>
            <a:ext cx="1101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2" descr="Acker_Zernez 106"/>
          <p:cNvPicPr>
            <a:picLocks noChangeAspect="1" noChangeArrowheads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540"/>
          <a:stretch>
            <a:fillRect/>
          </a:stretch>
        </p:blipFill>
        <p:spPr bwMode="auto">
          <a:xfrm>
            <a:off x="3933825" y="5394325"/>
            <a:ext cx="9874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3" descr="saxrub01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1250" y="5416550"/>
            <a:ext cx="10810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4" descr="DSC0287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38463" y="5419725"/>
            <a:ext cx="1008062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5" descr="wegweiser_col"/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25"/>
          <a:stretch>
            <a:fillRect/>
          </a:stretch>
        </p:blipFill>
        <p:spPr bwMode="auto">
          <a:xfrm>
            <a:off x="-15875" y="5422900"/>
            <a:ext cx="10429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6" descr="TM_gövgia 021"/>
          <p:cNvPicPr preferRelativeResize="0"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4563" y="5422900"/>
            <a:ext cx="1042987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7" descr="Ardez061406 02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92300" y="5421313"/>
            <a:ext cx="1081088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9" descr="Tschanüff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13700" y="5446713"/>
            <a:ext cx="1152525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8" descr="Ardez_9_6_06 012"/>
          <p:cNvPicPr>
            <a:picLocks noChangeAspect="1" noChangeArrowheads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290"/>
          <a:stretch>
            <a:fillRect/>
          </a:stretch>
        </p:blipFill>
        <p:spPr bwMode="auto">
          <a:xfrm>
            <a:off x="7029450" y="5383213"/>
            <a:ext cx="1104900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0" name="Rectangle 8"/>
          <p:cNvSpPr>
            <a:spLocks noChangeArrowheads="1"/>
          </p:cNvSpPr>
          <p:nvPr userDrawn="1"/>
        </p:nvSpPr>
        <p:spPr bwMode="auto">
          <a:xfrm>
            <a:off x="-17463" y="6391961"/>
            <a:ext cx="9180513" cy="59332"/>
          </a:xfrm>
          <a:prstGeom prst="rect">
            <a:avLst/>
          </a:prstGeom>
          <a:solidFill>
            <a:srgbClr val="817E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41" name="Rechteck 3"/>
          <p:cNvSpPr>
            <a:spLocks noChangeArrowheads="1"/>
          </p:cNvSpPr>
          <p:nvPr userDrawn="1"/>
        </p:nvSpPr>
        <p:spPr bwMode="auto">
          <a:xfrm>
            <a:off x="-19050" y="5373688"/>
            <a:ext cx="9180513" cy="84137"/>
          </a:xfrm>
          <a:prstGeom prst="rect">
            <a:avLst/>
          </a:prstGeom>
          <a:solidFill>
            <a:srgbClr val="C0C0C0"/>
          </a:solidFill>
          <a:ln>
            <a:noFill/>
          </a:ln>
          <a:effectLst>
            <a:outerShdw sx="999" sy="999" rotWithShape="0">
              <a:srgbClr val="000000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7803462" y="6476485"/>
            <a:ext cx="1354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CH" dirty="0"/>
              <a:t> Folie </a:t>
            </a:r>
            <a:fld id="{05AAD8AC-61D1-4C3F-AB08-CDF26C71C7D7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  <p:pic>
        <p:nvPicPr>
          <p:cNvPr id="1044" name="Grafik 2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44450"/>
            <a:ext cx="4494213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6"/>
          <p:cNvSpPr txBox="1">
            <a:spLocks noChangeArrowheads="1"/>
          </p:cNvSpPr>
          <p:nvPr userDrawn="1"/>
        </p:nvSpPr>
        <p:spPr bwMode="auto">
          <a:xfrm>
            <a:off x="179388" y="6529388"/>
            <a:ext cx="225345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CH" sz="1000" dirty="0" err="1" smtClean="0"/>
              <a:t>Fundaziun</a:t>
            </a:r>
            <a:r>
              <a:rPr lang="de-CH" sz="1000" baseline="0" dirty="0" smtClean="0"/>
              <a:t> Pro Terra Engiadina</a:t>
            </a:r>
            <a:endParaRPr lang="de-CH" sz="1000" dirty="0" smtClean="0"/>
          </a:p>
        </p:txBody>
      </p:sp>
      <p:sp>
        <p:nvSpPr>
          <p:cNvPr id="22" name="Text Box 26"/>
          <p:cNvSpPr txBox="1">
            <a:spLocks noChangeArrowheads="1"/>
          </p:cNvSpPr>
          <p:nvPr userDrawn="1"/>
        </p:nvSpPr>
        <p:spPr bwMode="auto">
          <a:xfrm>
            <a:off x="2627784" y="6540500"/>
            <a:ext cx="344122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CH" sz="1000" dirty="0" smtClean="0"/>
              <a:t>Alpen Woche 2012, Val </a:t>
            </a:r>
            <a:r>
              <a:rPr lang="de-CH" sz="1000" dirty="0" err="1" smtClean="0"/>
              <a:t>Poschiavo</a:t>
            </a:r>
            <a:endParaRPr lang="de-CH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0825" y="674693"/>
            <a:ext cx="86423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0000"/>
              </a:lnSpc>
            </a:pPr>
            <a:r>
              <a:rPr lang="en-US" sz="4000" b="1" dirty="0" err="1">
                <a:solidFill>
                  <a:srgbClr val="4C7B13"/>
                </a:solidFill>
                <a:latin typeface="+mn-lt"/>
              </a:rPr>
              <a:t>Fundaziun</a:t>
            </a:r>
            <a:r>
              <a:rPr lang="en-US" sz="4000" b="1" dirty="0">
                <a:solidFill>
                  <a:srgbClr val="4C7B13"/>
                </a:solidFill>
                <a:latin typeface="+mn-lt"/>
              </a:rPr>
              <a:t> Pro Terra Engiadina</a:t>
            </a:r>
          </a:p>
        </p:txBody>
      </p:sp>
      <p:pic>
        <p:nvPicPr>
          <p:cNvPr id="7171" name="Picture 9" descr="Ardez_Rudans 0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92305" y="4151412"/>
            <a:ext cx="14001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7" descr="DSCN0564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05" r="-680"/>
          <a:stretch>
            <a:fillRect/>
          </a:stretch>
        </p:blipFill>
        <p:spPr bwMode="auto">
          <a:xfrm>
            <a:off x="4596705" y="2863949"/>
            <a:ext cx="14097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 descr="Tettigonia_caudata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496"/>
          <a:stretch>
            <a:fillRect/>
          </a:stretch>
        </p:blipFill>
        <p:spPr bwMode="auto">
          <a:xfrm>
            <a:off x="3158430" y="4130774"/>
            <a:ext cx="14097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4" descr="lancol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91943" y="4132362"/>
            <a:ext cx="140970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5" descr="Ardez062206 037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718" y="2862362"/>
            <a:ext cx="1439862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6" descr="RamTerr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20155" y="2863949"/>
            <a:ext cx="14001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7" descr="Scuol 028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330"/>
          <a:stretch>
            <a:fillRect/>
          </a:stretch>
        </p:blipFill>
        <p:spPr bwMode="auto">
          <a:xfrm>
            <a:off x="261243" y="4151412"/>
            <a:ext cx="14001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8" descr="Tschanüf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6093" y="4133949"/>
            <a:ext cx="14097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20" descr="DSC0287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0630" y="4140299"/>
            <a:ext cx="140017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21" descr="wegweiser_col"/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79" r="-491"/>
          <a:stretch>
            <a:fillRect/>
          </a:stretch>
        </p:blipFill>
        <p:spPr bwMode="auto">
          <a:xfrm>
            <a:off x="3158430" y="2873474"/>
            <a:ext cx="14001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22" descr="Acker_Zernez 106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6093" y="2865537"/>
            <a:ext cx="14001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25" descr="Ardez061906 0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90718" y="2865537"/>
            <a:ext cx="1401762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3" name="Text Box 29"/>
          <p:cNvSpPr txBox="1">
            <a:spLocks noChangeArrowheads="1"/>
          </p:cNvSpPr>
          <p:nvPr/>
        </p:nvSpPr>
        <p:spPr bwMode="auto">
          <a:xfrm>
            <a:off x="179512" y="1556792"/>
            <a:ext cx="8569325" cy="124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0000"/>
              </a:lnSpc>
            </a:pPr>
            <a:r>
              <a:rPr lang="en-US" sz="2800" dirty="0" err="1">
                <a:solidFill>
                  <a:srgbClr val="585646"/>
                </a:solidFill>
                <a:latin typeface="+mn-lt"/>
              </a:rPr>
              <a:t>Beitrag</a:t>
            </a:r>
            <a:r>
              <a:rPr lang="en-US" sz="2800" dirty="0">
                <a:solidFill>
                  <a:srgbClr val="585646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585646"/>
                </a:solidFill>
                <a:latin typeface="+mn-lt"/>
              </a:rPr>
              <a:t>zur</a:t>
            </a:r>
            <a:r>
              <a:rPr lang="en-US" sz="2800" dirty="0">
                <a:solidFill>
                  <a:srgbClr val="585646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585646"/>
                </a:solidFill>
                <a:latin typeface="+mn-lt"/>
              </a:rPr>
              <a:t>Förderung</a:t>
            </a:r>
            <a:r>
              <a:rPr lang="en-US" sz="2800" dirty="0">
                <a:solidFill>
                  <a:srgbClr val="585646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rgbClr val="585646"/>
                </a:solidFill>
                <a:latin typeface="+mn-lt"/>
              </a:rPr>
              <a:t>der </a:t>
            </a:r>
            <a:r>
              <a:rPr lang="en-US" sz="2800" dirty="0" err="1" smtClean="0">
                <a:solidFill>
                  <a:srgbClr val="585646"/>
                </a:solidFill>
                <a:latin typeface="+mn-lt"/>
              </a:rPr>
              <a:t>Synergiennutzung</a:t>
            </a:r>
            <a:r>
              <a:rPr lang="en-US" sz="2800" dirty="0" smtClean="0">
                <a:solidFill>
                  <a:srgbClr val="585646"/>
                </a:solidFill>
                <a:latin typeface="+mn-lt"/>
              </a:rPr>
              <a:t> </a:t>
            </a:r>
          </a:p>
          <a:p>
            <a:pPr algn="ctr" eaLnBrk="1" hangingPunct="1">
              <a:lnSpc>
                <a:spcPct val="140000"/>
              </a:lnSpc>
            </a:pPr>
            <a:r>
              <a:rPr lang="en-US" sz="2800" dirty="0" err="1" smtClean="0">
                <a:solidFill>
                  <a:srgbClr val="585646"/>
                </a:solidFill>
                <a:latin typeface="+mn-lt"/>
              </a:rPr>
              <a:t>im</a:t>
            </a:r>
            <a:r>
              <a:rPr lang="en-US" sz="2800" dirty="0" smtClean="0">
                <a:solidFill>
                  <a:srgbClr val="585646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585646"/>
                </a:solidFill>
                <a:latin typeface="+mn-lt"/>
              </a:rPr>
              <a:t>ländlichen</a:t>
            </a:r>
            <a:r>
              <a:rPr lang="en-US" sz="2800" dirty="0" smtClean="0">
                <a:solidFill>
                  <a:srgbClr val="585646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585646"/>
                </a:solidFill>
                <a:latin typeface="+mn-lt"/>
              </a:rPr>
              <a:t>Raum</a:t>
            </a:r>
            <a:r>
              <a:rPr lang="en-US" sz="2800" dirty="0" smtClean="0">
                <a:solidFill>
                  <a:srgbClr val="585646"/>
                </a:solidFill>
                <a:latin typeface="+mn-lt"/>
              </a:rPr>
              <a:t> </a:t>
            </a:r>
            <a:endParaRPr lang="en-US" sz="2800" dirty="0" smtClean="0">
              <a:solidFill>
                <a:srgbClr val="585646"/>
              </a:solidFill>
              <a:latin typeface="+mn-lt"/>
            </a:endParaRPr>
          </a:p>
        </p:txBody>
      </p:sp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178693" y="5531924"/>
            <a:ext cx="8651875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0000"/>
              </a:lnSpc>
            </a:pPr>
            <a:r>
              <a:rPr lang="en-US" sz="2400" dirty="0" err="1">
                <a:solidFill>
                  <a:srgbClr val="585646"/>
                </a:solidFill>
                <a:latin typeface="+mn-lt"/>
              </a:rPr>
              <a:t>Eine</a:t>
            </a:r>
            <a:r>
              <a:rPr lang="en-US" sz="2400" dirty="0">
                <a:solidFill>
                  <a:srgbClr val="585646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585646"/>
                </a:solidFill>
                <a:latin typeface="+mn-lt"/>
              </a:rPr>
              <a:t>breit</a:t>
            </a:r>
            <a:r>
              <a:rPr lang="en-US" sz="2400" dirty="0">
                <a:solidFill>
                  <a:srgbClr val="585646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585646"/>
                </a:solidFill>
                <a:latin typeface="+mn-lt"/>
              </a:rPr>
              <a:t>abgestützte</a:t>
            </a:r>
            <a:r>
              <a:rPr lang="en-US" sz="2400" dirty="0">
                <a:solidFill>
                  <a:srgbClr val="585646"/>
                </a:solidFill>
                <a:latin typeface="+mn-lt"/>
              </a:rPr>
              <a:t> und </a:t>
            </a:r>
            <a:r>
              <a:rPr lang="en-US" sz="2400" dirty="0" err="1">
                <a:solidFill>
                  <a:srgbClr val="585646"/>
                </a:solidFill>
                <a:latin typeface="+mn-lt"/>
              </a:rPr>
              <a:t>lokal</a:t>
            </a:r>
            <a:r>
              <a:rPr lang="en-US" sz="2400" dirty="0">
                <a:solidFill>
                  <a:srgbClr val="585646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585646"/>
                </a:solidFill>
                <a:latin typeface="+mn-lt"/>
              </a:rPr>
              <a:t>verankerte</a:t>
            </a:r>
            <a:r>
              <a:rPr lang="en-US" sz="2400" dirty="0">
                <a:solidFill>
                  <a:srgbClr val="585646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585646"/>
                </a:solidFill>
                <a:latin typeface="+mn-lt"/>
              </a:rPr>
              <a:t>Stiftung</a:t>
            </a:r>
            <a:endParaRPr lang="de-CH" sz="2400" dirty="0">
              <a:solidFill>
                <a:srgbClr val="706E59"/>
              </a:solidFill>
              <a:latin typeface="+mn-lt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 Folie </a:t>
            </a:r>
            <a:fld id="{DE27BD1E-9175-40F8-8CAD-F2B05A6C8194}" type="slidenum">
              <a:rPr lang="de-CH" smtClean="0"/>
              <a:pPr>
                <a:defRPr/>
              </a:pPr>
              <a:t>1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rafik 6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3488" y="0"/>
            <a:ext cx="9197488" cy="6898116"/>
          </a:xfrm>
          <a:prstGeom prst="rect">
            <a:avLst/>
          </a:prstGeom>
        </p:spPr>
      </p:pic>
      <p:grpSp>
        <p:nvGrpSpPr>
          <p:cNvPr id="464917" name="Group 21"/>
          <p:cNvGrpSpPr>
            <a:grpSpLocks/>
          </p:cNvGrpSpPr>
          <p:nvPr/>
        </p:nvGrpSpPr>
        <p:grpSpPr bwMode="auto">
          <a:xfrm rot="1270811">
            <a:off x="7234966" y="2449261"/>
            <a:ext cx="1931987" cy="796925"/>
            <a:chOff x="3435" y="750"/>
            <a:chExt cx="1270" cy="590"/>
          </a:xfrm>
        </p:grpSpPr>
        <p:sp>
          <p:nvSpPr>
            <p:cNvPr id="15427" name="Oval 11"/>
            <p:cNvSpPr>
              <a:spLocks noChangeArrowheads="1"/>
            </p:cNvSpPr>
            <p:nvPr/>
          </p:nvSpPr>
          <p:spPr bwMode="auto">
            <a:xfrm rot="20329189">
              <a:off x="3435" y="750"/>
              <a:ext cx="1270" cy="590"/>
            </a:xfrm>
            <a:prstGeom prst="ellipse">
              <a:avLst/>
            </a:prstGeom>
            <a:solidFill>
              <a:schemeClr val="folHlink">
                <a:alpha val="74117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28" name="Text Box 12"/>
            <p:cNvSpPr txBox="1">
              <a:spLocks noChangeArrowheads="1"/>
            </p:cNvSpPr>
            <p:nvPr/>
          </p:nvSpPr>
          <p:spPr bwMode="auto">
            <a:xfrm rot="20201537">
              <a:off x="3483" y="848"/>
              <a:ext cx="1134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/>
                <a:t>Amt für Natur und Umwelt</a:t>
              </a:r>
            </a:p>
          </p:txBody>
        </p:sp>
      </p:grpSp>
      <p:grpSp>
        <p:nvGrpSpPr>
          <p:cNvPr id="464915" name="Group 19"/>
          <p:cNvGrpSpPr>
            <a:grpSpLocks/>
          </p:cNvGrpSpPr>
          <p:nvPr/>
        </p:nvGrpSpPr>
        <p:grpSpPr bwMode="auto">
          <a:xfrm rot="21237389">
            <a:off x="6811427" y="1069098"/>
            <a:ext cx="2233612" cy="936625"/>
            <a:chOff x="4483" y="1324"/>
            <a:chExt cx="1270" cy="590"/>
          </a:xfrm>
        </p:grpSpPr>
        <p:sp>
          <p:nvSpPr>
            <p:cNvPr id="15425" name="Oval 13"/>
            <p:cNvSpPr>
              <a:spLocks noChangeArrowheads="1"/>
            </p:cNvSpPr>
            <p:nvPr/>
          </p:nvSpPr>
          <p:spPr bwMode="auto">
            <a:xfrm>
              <a:off x="4483" y="1324"/>
              <a:ext cx="1270" cy="590"/>
            </a:xfrm>
            <a:prstGeom prst="ellipse">
              <a:avLst/>
            </a:prstGeom>
            <a:solidFill>
              <a:srgbClr val="FFC000">
                <a:alpha val="6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26" name="Text Box 14"/>
            <p:cNvSpPr txBox="1">
              <a:spLocks noChangeArrowheads="1"/>
            </p:cNvSpPr>
            <p:nvPr/>
          </p:nvSpPr>
          <p:spPr bwMode="auto">
            <a:xfrm>
              <a:off x="4508" y="1436"/>
              <a:ext cx="113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</a:pPr>
              <a:r>
                <a:rPr lang="de-CH" sz="1600" dirty="0">
                  <a:solidFill>
                    <a:srgbClr val="002060"/>
                  </a:solidFill>
                </a:rPr>
                <a:t>Gemeinden</a:t>
              </a:r>
            </a:p>
            <a:p>
              <a:pPr algn="ctr" eaLnBrk="1" hangingPunct="1">
                <a:spcBef>
                  <a:spcPts val="0"/>
                </a:spcBef>
              </a:pPr>
              <a:r>
                <a:rPr lang="de-CH" sz="1600" dirty="0">
                  <a:solidFill>
                    <a:srgbClr val="002060"/>
                  </a:solidFill>
                </a:rPr>
                <a:t>Unterengadin</a:t>
              </a:r>
            </a:p>
          </p:txBody>
        </p:sp>
      </p:grpSp>
      <p:grpSp>
        <p:nvGrpSpPr>
          <p:cNvPr id="464967" name="Group 71"/>
          <p:cNvGrpSpPr>
            <a:grpSpLocks/>
          </p:cNvGrpSpPr>
          <p:nvPr/>
        </p:nvGrpSpPr>
        <p:grpSpPr bwMode="auto">
          <a:xfrm>
            <a:off x="2219325" y="3438268"/>
            <a:ext cx="2303463" cy="936625"/>
            <a:chOff x="879" y="1473"/>
            <a:chExt cx="1451" cy="590"/>
          </a:xfrm>
        </p:grpSpPr>
        <p:sp>
          <p:nvSpPr>
            <p:cNvPr id="15423" name="Oval 17"/>
            <p:cNvSpPr>
              <a:spLocks noChangeArrowheads="1"/>
            </p:cNvSpPr>
            <p:nvPr/>
          </p:nvSpPr>
          <p:spPr bwMode="auto">
            <a:xfrm rot="200669">
              <a:off x="879" y="1473"/>
              <a:ext cx="1451" cy="590"/>
            </a:xfrm>
            <a:prstGeom prst="ellipse">
              <a:avLst/>
            </a:prstGeom>
            <a:solidFill>
              <a:srgbClr val="FFFF00">
                <a:alpha val="7411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24" name="Text Box 18"/>
            <p:cNvSpPr txBox="1">
              <a:spLocks noChangeArrowheads="1"/>
            </p:cNvSpPr>
            <p:nvPr/>
          </p:nvSpPr>
          <p:spPr bwMode="auto">
            <a:xfrm rot="71314">
              <a:off x="1046" y="1573"/>
              <a:ext cx="113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>
                  <a:solidFill>
                    <a:srgbClr val="AF0E1B"/>
                  </a:solidFill>
                </a:rPr>
                <a:t>Engadin Scuol Tourismus</a:t>
              </a:r>
            </a:p>
          </p:txBody>
        </p:sp>
      </p:grpSp>
      <p:grpSp>
        <p:nvGrpSpPr>
          <p:cNvPr id="12297" name="Group 74"/>
          <p:cNvGrpSpPr>
            <a:grpSpLocks/>
          </p:cNvGrpSpPr>
          <p:nvPr/>
        </p:nvGrpSpPr>
        <p:grpSpPr bwMode="auto">
          <a:xfrm>
            <a:off x="4116388" y="4868863"/>
            <a:ext cx="2152650" cy="1296987"/>
            <a:chOff x="2239" y="2478"/>
            <a:chExt cx="1134" cy="772"/>
          </a:xfrm>
        </p:grpSpPr>
        <p:sp>
          <p:nvSpPr>
            <p:cNvPr id="15421" name="Oval 26"/>
            <p:cNvSpPr>
              <a:spLocks noChangeArrowheads="1"/>
            </p:cNvSpPr>
            <p:nvPr/>
          </p:nvSpPr>
          <p:spPr bwMode="auto">
            <a:xfrm>
              <a:off x="2245" y="2478"/>
              <a:ext cx="1089" cy="772"/>
            </a:xfrm>
            <a:prstGeom prst="ellipse">
              <a:avLst/>
            </a:prstGeom>
            <a:solidFill>
              <a:srgbClr val="FFC000">
                <a:alpha val="6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22" name="Text Box 27"/>
            <p:cNvSpPr txBox="1">
              <a:spLocks noChangeArrowheads="1"/>
            </p:cNvSpPr>
            <p:nvPr/>
          </p:nvSpPr>
          <p:spPr bwMode="auto">
            <a:xfrm>
              <a:off x="2239" y="2650"/>
              <a:ext cx="1134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</a:pPr>
              <a:r>
                <a:rPr lang="de-CH" sz="1600" dirty="0">
                  <a:solidFill>
                    <a:srgbClr val="002060"/>
                  </a:solidFill>
                </a:rPr>
                <a:t>Regionalverband</a:t>
              </a:r>
            </a:p>
            <a:p>
              <a:pPr algn="ctr" eaLnBrk="1" hangingPunct="1">
                <a:spcBef>
                  <a:spcPts val="0"/>
                </a:spcBef>
              </a:pPr>
              <a:r>
                <a:rPr lang="de-CH" sz="1600" dirty="0">
                  <a:solidFill>
                    <a:srgbClr val="002060"/>
                  </a:solidFill>
                </a:rPr>
                <a:t>Pro Engiadina Bassa</a:t>
              </a:r>
            </a:p>
          </p:txBody>
        </p:sp>
      </p:grpSp>
      <p:grpSp>
        <p:nvGrpSpPr>
          <p:cNvPr id="464936" name="Group 40"/>
          <p:cNvGrpSpPr>
            <a:grpSpLocks/>
          </p:cNvGrpSpPr>
          <p:nvPr/>
        </p:nvGrpSpPr>
        <p:grpSpPr bwMode="auto">
          <a:xfrm>
            <a:off x="2120900" y="830263"/>
            <a:ext cx="2016125" cy="936625"/>
            <a:chOff x="968" y="524"/>
            <a:chExt cx="1270" cy="590"/>
          </a:xfrm>
        </p:grpSpPr>
        <p:sp>
          <p:nvSpPr>
            <p:cNvPr id="15419" name="Oval 28"/>
            <p:cNvSpPr>
              <a:spLocks noChangeArrowheads="1"/>
            </p:cNvSpPr>
            <p:nvPr/>
          </p:nvSpPr>
          <p:spPr bwMode="auto">
            <a:xfrm>
              <a:off x="968" y="524"/>
              <a:ext cx="1270" cy="590"/>
            </a:xfrm>
            <a:prstGeom prst="ellipse">
              <a:avLst/>
            </a:prstGeom>
            <a:solidFill>
              <a:srgbClr val="00FFFF">
                <a:alpha val="65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20" name="Text Box 29"/>
            <p:cNvSpPr txBox="1">
              <a:spLocks noChangeArrowheads="1"/>
            </p:cNvSpPr>
            <p:nvPr/>
          </p:nvSpPr>
          <p:spPr bwMode="auto">
            <a:xfrm>
              <a:off x="1052" y="644"/>
              <a:ext cx="1134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>
                  <a:solidFill>
                    <a:srgbClr val="AF0E1B"/>
                  </a:solidFill>
                </a:rPr>
                <a:t>Gastronomie-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de-CH" sz="1600" dirty="0">
                  <a:solidFill>
                    <a:srgbClr val="AF0E1B"/>
                  </a:solidFill>
                </a:rPr>
                <a:t>verband</a:t>
              </a:r>
            </a:p>
          </p:txBody>
        </p:sp>
      </p:grpSp>
      <p:grpSp>
        <p:nvGrpSpPr>
          <p:cNvPr id="464940" name="Group 44"/>
          <p:cNvGrpSpPr>
            <a:grpSpLocks/>
          </p:cNvGrpSpPr>
          <p:nvPr/>
        </p:nvGrpSpPr>
        <p:grpSpPr bwMode="auto">
          <a:xfrm>
            <a:off x="2274888" y="2482850"/>
            <a:ext cx="2024063" cy="936625"/>
            <a:chOff x="-284" y="2499"/>
            <a:chExt cx="1275" cy="590"/>
          </a:xfrm>
        </p:grpSpPr>
        <p:sp>
          <p:nvSpPr>
            <p:cNvPr id="15417" name="Oval 33"/>
            <p:cNvSpPr>
              <a:spLocks noChangeArrowheads="1"/>
            </p:cNvSpPr>
            <p:nvPr/>
          </p:nvSpPr>
          <p:spPr bwMode="auto">
            <a:xfrm>
              <a:off x="-284" y="2499"/>
              <a:ext cx="1270" cy="590"/>
            </a:xfrm>
            <a:prstGeom prst="ellipse">
              <a:avLst/>
            </a:prstGeom>
            <a:solidFill>
              <a:srgbClr val="00FFFF">
                <a:alpha val="65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18" name="Text Box 34"/>
            <p:cNvSpPr txBox="1">
              <a:spLocks noChangeArrowheads="1"/>
            </p:cNvSpPr>
            <p:nvPr/>
          </p:nvSpPr>
          <p:spPr bwMode="auto">
            <a:xfrm>
              <a:off x="-243" y="2603"/>
              <a:ext cx="123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</a:pPr>
              <a:r>
                <a:rPr lang="de-CH" sz="1600" dirty="0">
                  <a:solidFill>
                    <a:srgbClr val="0070C0"/>
                  </a:solidFill>
                </a:rPr>
                <a:t>Wirtschaftsforum</a:t>
              </a:r>
            </a:p>
            <a:p>
              <a:pPr algn="ctr" eaLnBrk="1" hangingPunct="1">
                <a:spcBef>
                  <a:spcPts val="0"/>
                </a:spcBef>
              </a:pPr>
              <a:r>
                <a:rPr lang="de-CH" sz="1600" dirty="0">
                  <a:solidFill>
                    <a:srgbClr val="0070C0"/>
                  </a:solidFill>
                </a:rPr>
                <a:t>Nationalparkregion</a:t>
              </a:r>
            </a:p>
          </p:txBody>
        </p:sp>
      </p:grpSp>
      <p:grpSp>
        <p:nvGrpSpPr>
          <p:cNvPr id="464935" name="Group 39"/>
          <p:cNvGrpSpPr>
            <a:grpSpLocks/>
          </p:cNvGrpSpPr>
          <p:nvPr/>
        </p:nvGrpSpPr>
        <p:grpSpPr bwMode="auto">
          <a:xfrm rot="243224">
            <a:off x="2215276" y="5410844"/>
            <a:ext cx="2016125" cy="936625"/>
            <a:chOff x="1036" y="3857"/>
            <a:chExt cx="1270" cy="590"/>
          </a:xfrm>
        </p:grpSpPr>
        <p:sp>
          <p:nvSpPr>
            <p:cNvPr id="15415" name="Oval 35"/>
            <p:cNvSpPr>
              <a:spLocks noChangeArrowheads="1"/>
            </p:cNvSpPr>
            <p:nvPr/>
          </p:nvSpPr>
          <p:spPr bwMode="auto">
            <a:xfrm>
              <a:off x="1036" y="3857"/>
              <a:ext cx="1270" cy="590"/>
            </a:xfrm>
            <a:prstGeom prst="ellipse">
              <a:avLst/>
            </a:prstGeom>
            <a:solidFill>
              <a:srgbClr val="00FFFF">
                <a:alpha val="65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16" name="Text Box 36"/>
            <p:cNvSpPr txBox="1">
              <a:spLocks noChangeArrowheads="1"/>
            </p:cNvSpPr>
            <p:nvPr/>
          </p:nvSpPr>
          <p:spPr bwMode="auto">
            <a:xfrm>
              <a:off x="1081" y="3961"/>
              <a:ext cx="113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</a:pPr>
              <a:r>
                <a:rPr lang="de-CH" sz="1600" dirty="0">
                  <a:solidFill>
                    <a:srgbClr val="0070C0"/>
                  </a:solidFill>
                </a:rPr>
                <a:t>Handel und</a:t>
              </a:r>
            </a:p>
            <a:p>
              <a:pPr algn="ctr" eaLnBrk="1" hangingPunct="1">
                <a:spcBef>
                  <a:spcPts val="0"/>
                </a:spcBef>
              </a:pPr>
              <a:r>
                <a:rPr lang="de-CH" sz="1600" dirty="0">
                  <a:solidFill>
                    <a:srgbClr val="0070C0"/>
                  </a:solidFill>
                </a:rPr>
                <a:t>Gewerbe</a:t>
              </a:r>
            </a:p>
          </p:txBody>
        </p:sp>
      </p:grpSp>
      <p:grpSp>
        <p:nvGrpSpPr>
          <p:cNvPr id="464937" name="Group 41"/>
          <p:cNvGrpSpPr>
            <a:grpSpLocks/>
          </p:cNvGrpSpPr>
          <p:nvPr/>
        </p:nvGrpSpPr>
        <p:grpSpPr bwMode="auto">
          <a:xfrm>
            <a:off x="2274888" y="4416426"/>
            <a:ext cx="2016125" cy="936625"/>
            <a:chOff x="1533" y="1574"/>
            <a:chExt cx="1270" cy="590"/>
          </a:xfrm>
        </p:grpSpPr>
        <p:sp>
          <p:nvSpPr>
            <p:cNvPr id="15413" name="Oval 37"/>
            <p:cNvSpPr>
              <a:spLocks noChangeArrowheads="1"/>
            </p:cNvSpPr>
            <p:nvPr/>
          </p:nvSpPr>
          <p:spPr bwMode="auto">
            <a:xfrm>
              <a:off x="1533" y="1574"/>
              <a:ext cx="1270" cy="590"/>
            </a:xfrm>
            <a:prstGeom prst="ellipse">
              <a:avLst/>
            </a:prstGeom>
            <a:solidFill>
              <a:srgbClr val="00FFFF">
                <a:alpha val="27058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14" name="Text Box 38"/>
            <p:cNvSpPr txBox="1">
              <a:spLocks noChangeArrowheads="1"/>
            </p:cNvSpPr>
            <p:nvPr/>
          </p:nvSpPr>
          <p:spPr bwMode="auto">
            <a:xfrm>
              <a:off x="1613" y="1787"/>
              <a:ext cx="113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 err="1" smtClean="0">
                  <a:solidFill>
                    <a:srgbClr val="AF0E1B"/>
                  </a:solidFill>
                </a:rPr>
                <a:t>Hotellerieverein</a:t>
              </a:r>
              <a:endParaRPr lang="de-CH" sz="1600" dirty="0">
                <a:solidFill>
                  <a:srgbClr val="AF0E1B"/>
                </a:solidFill>
              </a:endParaRPr>
            </a:p>
          </p:txBody>
        </p:sp>
      </p:grpSp>
      <p:grpSp>
        <p:nvGrpSpPr>
          <p:cNvPr id="464943" name="Group 47"/>
          <p:cNvGrpSpPr>
            <a:grpSpLocks/>
          </p:cNvGrpSpPr>
          <p:nvPr/>
        </p:nvGrpSpPr>
        <p:grpSpPr bwMode="auto">
          <a:xfrm>
            <a:off x="4422776" y="2934957"/>
            <a:ext cx="2295525" cy="792162"/>
            <a:chOff x="2297" y="633"/>
            <a:chExt cx="1361" cy="499"/>
          </a:xfrm>
        </p:grpSpPr>
        <p:sp>
          <p:nvSpPr>
            <p:cNvPr id="15411" name="Oval 45"/>
            <p:cNvSpPr>
              <a:spLocks noChangeArrowheads="1"/>
            </p:cNvSpPr>
            <p:nvPr/>
          </p:nvSpPr>
          <p:spPr bwMode="auto">
            <a:xfrm>
              <a:off x="2297" y="633"/>
              <a:ext cx="1361" cy="499"/>
            </a:xfrm>
            <a:prstGeom prst="ellipse">
              <a:avLst/>
            </a:prstGeom>
            <a:solidFill>
              <a:srgbClr val="FFFF00">
                <a:alpha val="6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12" name="Text Box 46"/>
            <p:cNvSpPr txBox="1">
              <a:spLocks noChangeArrowheads="1"/>
            </p:cNvSpPr>
            <p:nvPr/>
          </p:nvSpPr>
          <p:spPr bwMode="auto">
            <a:xfrm>
              <a:off x="2393" y="743"/>
              <a:ext cx="113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/>
                <a:t>Amt für Wirtschaft und Tourismus</a:t>
              </a:r>
            </a:p>
          </p:txBody>
        </p:sp>
      </p:grpSp>
      <p:grpSp>
        <p:nvGrpSpPr>
          <p:cNvPr id="12304" name="Gruppieren 4"/>
          <p:cNvGrpSpPr>
            <a:grpSpLocks/>
          </p:cNvGrpSpPr>
          <p:nvPr/>
        </p:nvGrpSpPr>
        <p:grpSpPr bwMode="auto">
          <a:xfrm rot="548851">
            <a:off x="6534150" y="3592513"/>
            <a:ext cx="2486025" cy="1150937"/>
            <a:chOff x="6634674" y="4371385"/>
            <a:chExt cx="2531652" cy="1512887"/>
          </a:xfrm>
        </p:grpSpPr>
        <p:sp>
          <p:nvSpPr>
            <p:cNvPr id="15409" name="Oval 75"/>
            <p:cNvSpPr>
              <a:spLocks noChangeArrowheads="1"/>
            </p:cNvSpPr>
            <p:nvPr/>
          </p:nvSpPr>
          <p:spPr bwMode="auto">
            <a:xfrm>
              <a:off x="6634674" y="4371385"/>
              <a:ext cx="2519762" cy="1512887"/>
            </a:xfrm>
            <a:prstGeom prst="ellipse">
              <a:avLst/>
            </a:prstGeom>
            <a:solidFill>
              <a:srgbClr val="FF99FF">
                <a:alpha val="6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10" name="Text Box 76"/>
            <p:cNvSpPr txBox="1">
              <a:spLocks noChangeArrowheads="1"/>
            </p:cNvSpPr>
            <p:nvPr/>
          </p:nvSpPr>
          <p:spPr bwMode="auto">
            <a:xfrm>
              <a:off x="6691745" y="4529146"/>
              <a:ext cx="2474581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CH" sz="1400" dirty="0"/>
                <a:t>Externe, z.B.</a:t>
              </a:r>
            </a:p>
            <a:p>
              <a:pPr algn="ctr" eaLnBrk="1" hangingPunct="1"/>
              <a:r>
                <a:rPr lang="de-CH" sz="1400" dirty="0"/>
                <a:t>Forschungsinstitutionen, </a:t>
              </a:r>
            </a:p>
            <a:p>
              <a:pPr algn="ctr" eaLnBrk="1" hangingPunct="1"/>
              <a:r>
                <a:rPr lang="de-CH" sz="1400" dirty="0"/>
                <a:t>Plattformen wie </a:t>
              </a:r>
              <a:r>
                <a:rPr lang="de-CH" sz="1400" dirty="0" err="1"/>
                <a:t>Alpina</a:t>
              </a:r>
              <a:r>
                <a:rPr lang="de-CH" sz="1400" dirty="0"/>
                <a:t> Vera, </a:t>
              </a:r>
            </a:p>
            <a:p>
              <a:pPr algn="ctr" eaLnBrk="1" hangingPunct="1"/>
              <a:r>
                <a:rPr lang="de-CH" sz="1400" dirty="0"/>
                <a:t>PSR, etc.</a:t>
              </a:r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 Folie </a:t>
            </a:r>
            <a:fld id="{35EBD5EC-9DEB-4ACE-9C92-417E2CC8C73F}" type="slidenum">
              <a:rPr lang="de-CH" smtClean="0"/>
              <a:pPr>
                <a:defRPr/>
              </a:pPr>
              <a:t>2</a:t>
            </a:fld>
            <a:endParaRPr lang="de-CH"/>
          </a:p>
        </p:txBody>
      </p:sp>
      <p:grpSp>
        <p:nvGrpSpPr>
          <p:cNvPr id="50" name="Group 21"/>
          <p:cNvGrpSpPr>
            <a:grpSpLocks/>
          </p:cNvGrpSpPr>
          <p:nvPr/>
        </p:nvGrpSpPr>
        <p:grpSpPr bwMode="auto">
          <a:xfrm rot="822974">
            <a:off x="-1806" y="1760834"/>
            <a:ext cx="2160588" cy="936625"/>
            <a:chOff x="-564" y="3104"/>
            <a:chExt cx="1270" cy="590"/>
          </a:xfrm>
        </p:grpSpPr>
        <p:sp>
          <p:nvSpPr>
            <p:cNvPr id="15407" name="Oval 11"/>
            <p:cNvSpPr>
              <a:spLocks noChangeArrowheads="1"/>
            </p:cNvSpPr>
            <p:nvPr/>
          </p:nvSpPr>
          <p:spPr bwMode="auto">
            <a:xfrm rot="-1270811">
              <a:off x="-564" y="3104"/>
              <a:ext cx="1270" cy="590"/>
            </a:xfrm>
            <a:prstGeom prst="ellipse">
              <a:avLst/>
            </a:prstGeom>
            <a:solidFill>
              <a:srgbClr val="F834F8">
                <a:alpha val="5098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08" name="Text Box 12"/>
            <p:cNvSpPr txBox="1">
              <a:spLocks noChangeArrowheads="1"/>
            </p:cNvSpPr>
            <p:nvPr/>
          </p:nvSpPr>
          <p:spPr bwMode="auto">
            <a:xfrm rot="-1398463">
              <a:off x="-493" y="3174"/>
              <a:ext cx="1134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400" dirty="0"/>
                <a:t>Viele Einzelprojekte Natur- und Landschaft</a:t>
              </a:r>
            </a:p>
          </p:txBody>
        </p:sp>
      </p:grpSp>
      <p:grpSp>
        <p:nvGrpSpPr>
          <p:cNvPr id="53" name="Group 21"/>
          <p:cNvGrpSpPr>
            <a:grpSpLocks/>
          </p:cNvGrpSpPr>
          <p:nvPr/>
        </p:nvGrpSpPr>
        <p:grpSpPr bwMode="auto">
          <a:xfrm rot="1270811">
            <a:off x="6767513" y="5321300"/>
            <a:ext cx="2160587" cy="936625"/>
            <a:chOff x="-564" y="3104"/>
            <a:chExt cx="1270" cy="590"/>
          </a:xfrm>
        </p:grpSpPr>
        <p:sp>
          <p:nvSpPr>
            <p:cNvPr id="15405" name="Oval 11"/>
            <p:cNvSpPr>
              <a:spLocks noChangeArrowheads="1"/>
            </p:cNvSpPr>
            <p:nvPr/>
          </p:nvSpPr>
          <p:spPr bwMode="auto">
            <a:xfrm rot="-1270811">
              <a:off x="-564" y="3104"/>
              <a:ext cx="1270" cy="590"/>
            </a:xfrm>
            <a:prstGeom prst="ellipse">
              <a:avLst/>
            </a:prstGeom>
            <a:solidFill>
              <a:srgbClr val="F834F8">
                <a:alpha val="5098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06" name="Text Box 12"/>
            <p:cNvSpPr txBox="1">
              <a:spLocks noChangeArrowheads="1"/>
            </p:cNvSpPr>
            <p:nvPr/>
          </p:nvSpPr>
          <p:spPr bwMode="auto">
            <a:xfrm rot="20201537">
              <a:off x="-493" y="3223"/>
              <a:ext cx="113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/>
                <a:t>Meliorationen, Infrastrukturen</a:t>
              </a:r>
            </a:p>
          </p:txBody>
        </p:sp>
      </p:grpSp>
      <p:grpSp>
        <p:nvGrpSpPr>
          <p:cNvPr id="56" name="Group 21"/>
          <p:cNvGrpSpPr>
            <a:grpSpLocks/>
          </p:cNvGrpSpPr>
          <p:nvPr/>
        </p:nvGrpSpPr>
        <p:grpSpPr bwMode="auto">
          <a:xfrm rot="1270811">
            <a:off x="4262438" y="715963"/>
            <a:ext cx="2160587" cy="936625"/>
            <a:chOff x="-564" y="3104"/>
            <a:chExt cx="1270" cy="590"/>
          </a:xfrm>
        </p:grpSpPr>
        <p:sp>
          <p:nvSpPr>
            <p:cNvPr id="15403" name="Oval 11"/>
            <p:cNvSpPr>
              <a:spLocks noChangeArrowheads="1"/>
            </p:cNvSpPr>
            <p:nvPr/>
          </p:nvSpPr>
          <p:spPr bwMode="auto">
            <a:xfrm rot="-1270811">
              <a:off x="-564" y="3104"/>
              <a:ext cx="1270" cy="590"/>
            </a:xfrm>
            <a:prstGeom prst="ellipse">
              <a:avLst/>
            </a:prstGeom>
            <a:solidFill>
              <a:srgbClr val="F834F8">
                <a:alpha val="5098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04" name="Text Box 12"/>
            <p:cNvSpPr txBox="1">
              <a:spLocks noChangeArrowheads="1"/>
            </p:cNvSpPr>
            <p:nvPr/>
          </p:nvSpPr>
          <p:spPr bwMode="auto">
            <a:xfrm rot="-1398463">
              <a:off x="-493" y="3242"/>
              <a:ext cx="113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400"/>
                <a:t>Viele Einzelprojekte Regionalentwicklung</a:t>
              </a:r>
            </a:p>
          </p:txBody>
        </p:sp>
      </p:grpSp>
      <p:grpSp>
        <p:nvGrpSpPr>
          <p:cNvPr id="59" name="Group 21"/>
          <p:cNvGrpSpPr>
            <a:grpSpLocks/>
          </p:cNvGrpSpPr>
          <p:nvPr/>
        </p:nvGrpSpPr>
        <p:grpSpPr bwMode="auto">
          <a:xfrm rot="1270811">
            <a:off x="130400" y="797141"/>
            <a:ext cx="1855788" cy="800100"/>
            <a:chOff x="-657" y="3143"/>
            <a:chExt cx="1270" cy="590"/>
          </a:xfrm>
        </p:grpSpPr>
        <p:sp>
          <p:nvSpPr>
            <p:cNvPr id="15401" name="Oval 11"/>
            <p:cNvSpPr>
              <a:spLocks noChangeArrowheads="1"/>
            </p:cNvSpPr>
            <p:nvPr/>
          </p:nvSpPr>
          <p:spPr bwMode="auto">
            <a:xfrm rot="20329189">
              <a:off x="-657" y="3143"/>
              <a:ext cx="1270" cy="590"/>
            </a:xfrm>
            <a:prstGeom prst="ellipse">
              <a:avLst/>
            </a:prstGeom>
            <a:solidFill>
              <a:schemeClr val="folHlink">
                <a:alpha val="74117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02" name="Text Box 12"/>
            <p:cNvSpPr txBox="1">
              <a:spLocks noChangeArrowheads="1"/>
            </p:cNvSpPr>
            <p:nvPr/>
          </p:nvSpPr>
          <p:spPr bwMode="auto">
            <a:xfrm rot="20201537">
              <a:off x="-586" y="3230"/>
              <a:ext cx="1134" cy="4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/>
                <a:t>Amt für Jagd und Fischerei</a:t>
              </a:r>
            </a:p>
          </p:txBody>
        </p:sp>
      </p:grpSp>
      <p:grpSp>
        <p:nvGrpSpPr>
          <p:cNvPr id="62" name="Group 21"/>
          <p:cNvGrpSpPr>
            <a:grpSpLocks/>
          </p:cNvGrpSpPr>
          <p:nvPr/>
        </p:nvGrpSpPr>
        <p:grpSpPr bwMode="auto">
          <a:xfrm rot="1270811">
            <a:off x="4341169" y="3854909"/>
            <a:ext cx="2160587" cy="771925"/>
            <a:chOff x="-853" y="3948"/>
            <a:chExt cx="1270" cy="590"/>
          </a:xfrm>
        </p:grpSpPr>
        <p:sp>
          <p:nvSpPr>
            <p:cNvPr id="15399" name="Oval 11"/>
            <p:cNvSpPr>
              <a:spLocks noChangeArrowheads="1"/>
            </p:cNvSpPr>
            <p:nvPr/>
          </p:nvSpPr>
          <p:spPr bwMode="auto">
            <a:xfrm rot="-1270811">
              <a:off x="-853" y="3948"/>
              <a:ext cx="1270" cy="590"/>
            </a:xfrm>
            <a:prstGeom prst="ellipse">
              <a:avLst/>
            </a:prstGeom>
            <a:solidFill>
              <a:schemeClr val="folHlink">
                <a:alpha val="74117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400" name="Text Box 12"/>
            <p:cNvSpPr txBox="1">
              <a:spLocks noChangeArrowheads="1"/>
            </p:cNvSpPr>
            <p:nvPr/>
          </p:nvSpPr>
          <p:spPr bwMode="auto">
            <a:xfrm rot="20201537">
              <a:off x="-781" y="4026"/>
              <a:ext cx="1134" cy="4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/>
                <a:t>Amt für </a:t>
              </a:r>
              <a:r>
                <a:rPr lang="de-CH" sz="1600" dirty="0" smtClean="0"/>
                <a:t>Wald und Naturgefahren</a:t>
              </a:r>
              <a:endParaRPr lang="de-CH" sz="1600" dirty="0"/>
            </a:p>
          </p:txBody>
        </p:sp>
      </p:grpSp>
      <p:grpSp>
        <p:nvGrpSpPr>
          <p:cNvPr id="65" name="Group 21"/>
          <p:cNvGrpSpPr>
            <a:grpSpLocks/>
          </p:cNvGrpSpPr>
          <p:nvPr/>
        </p:nvGrpSpPr>
        <p:grpSpPr bwMode="auto">
          <a:xfrm rot="1270811">
            <a:off x="220663" y="4295775"/>
            <a:ext cx="2062162" cy="817563"/>
            <a:chOff x="-564" y="3104"/>
            <a:chExt cx="1270" cy="590"/>
          </a:xfrm>
        </p:grpSpPr>
        <p:sp>
          <p:nvSpPr>
            <p:cNvPr id="15397" name="Oval 11"/>
            <p:cNvSpPr>
              <a:spLocks noChangeArrowheads="1"/>
            </p:cNvSpPr>
            <p:nvPr/>
          </p:nvSpPr>
          <p:spPr bwMode="auto">
            <a:xfrm rot="-1270811">
              <a:off x="-564" y="3104"/>
              <a:ext cx="1270" cy="590"/>
            </a:xfrm>
            <a:prstGeom prst="ellipse">
              <a:avLst/>
            </a:prstGeom>
            <a:solidFill>
              <a:schemeClr val="folHlink">
                <a:alpha val="74117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398" name="Text Box 12"/>
            <p:cNvSpPr txBox="1">
              <a:spLocks noChangeArrowheads="1"/>
            </p:cNvSpPr>
            <p:nvPr/>
          </p:nvSpPr>
          <p:spPr bwMode="auto">
            <a:xfrm rot="20201537">
              <a:off x="-507" y="3132"/>
              <a:ext cx="1134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400" dirty="0"/>
                <a:t>Amt für Landwirtschaft und Geoinformation</a:t>
              </a:r>
            </a:p>
          </p:txBody>
        </p:sp>
      </p:grpSp>
      <p:grpSp>
        <p:nvGrpSpPr>
          <p:cNvPr id="68" name="Group 21"/>
          <p:cNvGrpSpPr>
            <a:grpSpLocks/>
          </p:cNvGrpSpPr>
          <p:nvPr/>
        </p:nvGrpSpPr>
        <p:grpSpPr bwMode="auto">
          <a:xfrm rot="1195306">
            <a:off x="4172393" y="1767516"/>
            <a:ext cx="1808162" cy="744378"/>
            <a:chOff x="-437" y="3036"/>
            <a:chExt cx="1270" cy="590"/>
          </a:xfrm>
        </p:grpSpPr>
        <p:sp>
          <p:nvSpPr>
            <p:cNvPr id="15395" name="Oval 11"/>
            <p:cNvSpPr>
              <a:spLocks noChangeArrowheads="1"/>
            </p:cNvSpPr>
            <p:nvPr/>
          </p:nvSpPr>
          <p:spPr bwMode="auto">
            <a:xfrm rot="20329189">
              <a:off x="-437" y="3036"/>
              <a:ext cx="1270" cy="590"/>
            </a:xfrm>
            <a:prstGeom prst="ellipse">
              <a:avLst/>
            </a:prstGeom>
            <a:solidFill>
              <a:schemeClr val="folHlink">
                <a:alpha val="74117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396" name="Text Box 12"/>
            <p:cNvSpPr txBox="1">
              <a:spLocks noChangeArrowheads="1"/>
            </p:cNvSpPr>
            <p:nvPr/>
          </p:nvSpPr>
          <p:spPr bwMode="auto">
            <a:xfrm rot="20404694">
              <a:off x="-413" y="3216"/>
              <a:ext cx="1134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 err="1"/>
                <a:t>Plantahof</a:t>
              </a:r>
              <a:endParaRPr lang="de-CH" sz="1600" dirty="0"/>
            </a:p>
          </p:txBody>
        </p:sp>
      </p:grpSp>
      <p:grpSp>
        <p:nvGrpSpPr>
          <p:cNvPr id="71" name="Group 20"/>
          <p:cNvGrpSpPr>
            <a:grpSpLocks/>
          </p:cNvGrpSpPr>
          <p:nvPr/>
        </p:nvGrpSpPr>
        <p:grpSpPr bwMode="auto">
          <a:xfrm>
            <a:off x="168275" y="3033713"/>
            <a:ext cx="2016125" cy="936625"/>
            <a:chOff x="-2860" y="3127"/>
            <a:chExt cx="1270" cy="590"/>
          </a:xfrm>
        </p:grpSpPr>
        <p:sp>
          <p:nvSpPr>
            <p:cNvPr id="15393" name="Oval 15"/>
            <p:cNvSpPr>
              <a:spLocks noChangeArrowheads="1"/>
            </p:cNvSpPr>
            <p:nvPr/>
          </p:nvSpPr>
          <p:spPr bwMode="auto">
            <a:xfrm rot="21127931">
              <a:off x="-2860" y="3127"/>
              <a:ext cx="1270" cy="590"/>
            </a:xfrm>
            <a:prstGeom prst="ellipse">
              <a:avLst/>
            </a:prstGeom>
            <a:solidFill>
              <a:srgbClr val="00B050">
                <a:alpha val="7294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394" name="Text Box 16"/>
            <p:cNvSpPr txBox="1">
              <a:spLocks noChangeArrowheads="1"/>
            </p:cNvSpPr>
            <p:nvPr/>
          </p:nvSpPr>
          <p:spPr bwMode="auto">
            <a:xfrm rot="21127931">
              <a:off x="-2792" y="3257"/>
              <a:ext cx="113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400" dirty="0"/>
                <a:t>Schweizerischer Nationalpark</a:t>
              </a:r>
            </a:p>
          </p:txBody>
        </p:sp>
      </p:grpSp>
      <p:grpSp>
        <p:nvGrpSpPr>
          <p:cNvPr id="74" name="Group 20"/>
          <p:cNvGrpSpPr>
            <a:grpSpLocks/>
          </p:cNvGrpSpPr>
          <p:nvPr/>
        </p:nvGrpSpPr>
        <p:grpSpPr bwMode="auto">
          <a:xfrm>
            <a:off x="2038350" y="1817757"/>
            <a:ext cx="2016125" cy="631825"/>
            <a:chOff x="582" y="2162"/>
            <a:chExt cx="1270" cy="590"/>
          </a:xfrm>
        </p:grpSpPr>
        <p:sp>
          <p:nvSpPr>
            <p:cNvPr id="15391" name="Oval 15"/>
            <p:cNvSpPr>
              <a:spLocks noChangeArrowheads="1"/>
            </p:cNvSpPr>
            <p:nvPr/>
          </p:nvSpPr>
          <p:spPr bwMode="auto">
            <a:xfrm>
              <a:off x="582" y="2162"/>
              <a:ext cx="1270" cy="590"/>
            </a:xfrm>
            <a:prstGeom prst="ellipse">
              <a:avLst/>
            </a:prstGeom>
            <a:solidFill>
              <a:srgbClr val="00B050">
                <a:alpha val="7294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392" name="Text Box 16"/>
            <p:cNvSpPr txBox="1">
              <a:spLocks noChangeArrowheads="1"/>
            </p:cNvSpPr>
            <p:nvPr/>
          </p:nvSpPr>
          <p:spPr bwMode="auto">
            <a:xfrm>
              <a:off x="638" y="2348"/>
              <a:ext cx="1134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/>
                <a:t>Pro Natura</a:t>
              </a:r>
            </a:p>
          </p:txBody>
        </p:sp>
      </p:grpSp>
      <p:grpSp>
        <p:nvGrpSpPr>
          <p:cNvPr id="77" name="Group 20"/>
          <p:cNvGrpSpPr>
            <a:grpSpLocks/>
          </p:cNvGrpSpPr>
          <p:nvPr/>
        </p:nvGrpSpPr>
        <p:grpSpPr bwMode="auto">
          <a:xfrm rot="21256828">
            <a:off x="5570553" y="2111382"/>
            <a:ext cx="1789524" cy="774968"/>
            <a:chOff x="2868" y="-150"/>
            <a:chExt cx="1270" cy="590"/>
          </a:xfrm>
        </p:grpSpPr>
        <p:sp>
          <p:nvSpPr>
            <p:cNvPr id="15389" name="Oval 15"/>
            <p:cNvSpPr>
              <a:spLocks noChangeArrowheads="1"/>
            </p:cNvSpPr>
            <p:nvPr/>
          </p:nvSpPr>
          <p:spPr bwMode="auto">
            <a:xfrm>
              <a:off x="2868" y="-150"/>
              <a:ext cx="1270" cy="590"/>
            </a:xfrm>
            <a:prstGeom prst="ellipse">
              <a:avLst/>
            </a:prstGeom>
            <a:solidFill>
              <a:srgbClr val="00B050">
                <a:alpha val="7294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390" name="Text Box 16"/>
            <p:cNvSpPr txBox="1">
              <a:spLocks noChangeArrowheads="1"/>
            </p:cNvSpPr>
            <p:nvPr/>
          </p:nvSpPr>
          <p:spPr bwMode="auto">
            <a:xfrm>
              <a:off x="2947" y="22"/>
              <a:ext cx="113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 smtClean="0"/>
                <a:t>WWF</a:t>
              </a:r>
              <a:endParaRPr lang="de-CH" sz="1600" dirty="0"/>
            </a:p>
          </p:txBody>
        </p:sp>
      </p:grpSp>
      <p:grpSp>
        <p:nvGrpSpPr>
          <p:cNvPr id="80" name="Group 20"/>
          <p:cNvGrpSpPr>
            <a:grpSpLocks/>
          </p:cNvGrpSpPr>
          <p:nvPr/>
        </p:nvGrpSpPr>
        <p:grpSpPr bwMode="auto">
          <a:xfrm>
            <a:off x="238125" y="5251450"/>
            <a:ext cx="2028825" cy="936625"/>
            <a:chOff x="566" y="2325"/>
            <a:chExt cx="1278" cy="590"/>
          </a:xfrm>
        </p:grpSpPr>
        <p:sp>
          <p:nvSpPr>
            <p:cNvPr id="15387" name="Oval 15"/>
            <p:cNvSpPr>
              <a:spLocks noChangeArrowheads="1"/>
            </p:cNvSpPr>
            <p:nvPr/>
          </p:nvSpPr>
          <p:spPr bwMode="auto">
            <a:xfrm>
              <a:off x="566" y="2325"/>
              <a:ext cx="1270" cy="590"/>
            </a:xfrm>
            <a:prstGeom prst="ellipse">
              <a:avLst/>
            </a:prstGeom>
            <a:solidFill>
              <a:srgbClr val="00B050">
                <a:alpha val="7294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388" name="Text Box 16"/>
            <p:cNvSpPr txBox="1">
              <a:spLocks noChangeArrowheads="1"/>
            </p:cNvSpPr>
            <p:nvPr/>
          </p:nvSpPr>
          <p:spPr bwMode="auto">
            <a:xfrm rot="21401151">
              <a:off x="617" y="2358"/>
              <a:ext cx="122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/>
                <a:t>Stiftung Landschaftsschutz Schweiz</a:t>
              </a:r>
            </a:p>
          </p:txBody>
        </p:sp>
      </p:grpSp>
      <p:grpSp>
        <p:nvGrpSpPr>
          <p:cNvPr id="83" name="Group 20"/>
          <p:cNvGrpSpPr>
            <a:grpSpLocks/>
          </p:cNvGrpSpPr>
          <p:nvPr/>
        </p:nvGrpSpPr>
        <p:grpSpPr bwMode="auto">
          <a:xfrm rot="565861">
            <a:off x="5665726" y="4684169"/>
            <a:ext cx="2016125" cy="679183"/>
            <a:chOff x="566" y="2325"/>
            <a:chExt cx="1270" cy="590"/>
          </a:xfrm>
        </p:grpSpPr>
        <p:sp>
          <p:nvSpPr>
            <p:cNvPr id="15385" name="Oval 15"/>
            <p:cNvSpPr>
              <a:spLocks noChangeArrowheads="1"/>
            </p:cNvSpPr>
            <p:nvPr/>
          </p:nvSpPr>
          <p:spPr bwMode="auto">
            <a:xfrm>
              <a:off x="566" y="2325"/>
              <a:ext cx="1270" cy="590"/>
            </a:xfrm>
            <a:prstGeom prst="ellipse">
              <a:avLst/>
            </a:prstGeom>
            <a:solidFill>
              <a:srgbClr val="00B050">
                <a:alpha val="7294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5386" name="Text Box 16"/>
            <p:cNvSpPr txBox="1">
              <a:spLocks noChangeArrowheads="1"/>
            </p:cNvSpPr>
            <p:nvPr/>
          </p:nvSpPr>
          <p:spPr bwMode="auto">
            <a:xfrm>
              <a:off x="605" y="2367"/>
              <a:ext cx="1134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dirty="0"/>
                <a:t>Vogelwarte </a:t>
              </a:r>
              <a:r>
                <a:rPr lang="de-CH" sz="1600" dirty="0" err="1"/>
                <a:t>Sempach</a:t>
              </a:r>
              <a:endParaRPr lang="de-CH" sz="1600" dirty="0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4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4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49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6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4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4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4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64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4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4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49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4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64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49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4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4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49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6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4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4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49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64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4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4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49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6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4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4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49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6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95288" y="44450"/>
            <a:ext cx="3889375" cy="78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de-CH" sz="2800" dirty="0" smtClean="0">
                <a:solidFill>
                  <a:srgbClr val="706E59"/>
                </a:solidFill>
              </a:rPr>
              <a:t>Vorgehen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692696"/>
            <a:ext cx="8352159" cy="376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000"/>
              </a:spcAft>
              <a:tabLst>
                <a:tab pos="266700" algn="l"/>
              </a:tabLst>
            </a:pPr>
            <a:r>
              <a:rPr lang="de-CH" sz="2400" dirty="0" smtClean="0"/>
              <a:t>Schaffen eines Netzwerkes um Wissen aller Akteure zu nutzen</a:t>
            </a:r>
          </a:p>
          <a:p>
            <a:pPr eaLnBrk="1" hangingPunct="1">
              <a:spcBef>
                <a:spcPct val="0"/>
              </a:spcBef>
              <a:spcAft>
                <a:spcPts val="1000"/>
              </a:spcAft>
              <a:tabLst>
                <a:tab pos="266700" algn="l"/>
              </a:tabLst>
            </a:pPr>
            <a:r>
              <a:rPr lang="de-CH" sz="2400" dirty="0" smtClean="0"/>
              <a:t>INSCUNTER - Modellvorhaben </a:t>
            </a:r>
            <a:r>
              <a:rPr lang="de-CH" sz="2400" dirty="0" err="1" smtClean="0"/>
              <a:t>Synergiennutzung</a:t>
            </a:r>
            <a:r>
              <a:rPr lang="de-CH" sz="2400" dirty="0" smtClean="0"/>
              <a:t> im ländlichen Raum</a:t>
            </a:r>
          </a:p>
          <a:p>
            <a:pPr eaLnBrk="1" hangingPunct="1">
              <a:spcBef>
                <a:spcPct val="0"/>
              </a:spcBef>
              <a:spcAft>
                <a:spcPts val="1000"/>
              </a:spcAft>
              <a:tabLst>
                <a:tab pos="266700" algn="l"/>
              </a:tabLst>
            </a:pPr>
            <a:r>
              <a:rPr lang="de-CH" sz="2400" dirty="0" err="1" smtClean="0"/>
              <a:t>Partizipatives</a:t>
            </a:r>
            <a:r>
              <a:rPr lang="de-CH" sz="2400" dirty="0" smtClean="0"/>
              <a:t> Vorgehen zur Umsetzung der Ziele</a:t>
            </a:r>
          </a:p>
          <a:p>
            <a:pPr eaLnBrk="1" hangingPunct="1">
              <a:spcBef>
                <a:spcPct val="0"/>
              </a:spcBef>
              <a:spcAft>
                <a:spcPts val="1000"/>
              </a:spcAft>
              <a:tabLst>
                <a:tab pos="266700" algn="l"/>
              </a:tabLst>
            </a:pPr>
            <a:r>
              <a:rPr lang="de-CH" sz="2400" dirty="0" smtClean="0"/>
              <a:t>Teilprojekte als Testobjekte für Überprüfung der Zielerreichung </a:t>
            </a:r>
          </a:p>
          <a:p>
            <a:pPr eaLnBrk="1" hangingPunct="1">
              <a:spcBef>
                <a:spcPct val="0"/>
              </a:spcBef>
              <a:spcAft>
                <a:spcPts val="1000"/>
              </a:spcAft>
              <a:tabLst>
                <a:tab pos="266700" algn="l"/>
              </a:tabLst>
            </a:pPr>
            <a:r>
              <a:rPr lang="de-CH" sz="2400" dirty="0" smtClean="0"/>
              <a:t>Schaffen einer Koordinationsstelle (Projekte und Finanzen)</a:t>
            </a:r>
          </a:p>
          <a:p>
            <a:pPr eaLnBrk="1" hangingPunct="1">
              <a:spcBef>
                <a:spcPct val="0"/>
              </a:spcBef>
              <a:spcAft>
                <a:spcPts val="1000"/>
              </a:spcAft>
              <a:tabLst>
                <a:tab pos="266700" algn="l"/>
              </a:tabLst>
            </a:pPr>
            <a:r>
              <a:rPr lang="de-CH" sz="2400" dirty="0" smtClean="0"/>
              <a:t>Aufbau von nachhaltigen Prozessen </a:t>
            </a:r>
          </a:p>
          <a:p>
            <a:pPr eaLnBrk="1" hangingPunct="1">
              <a:spcBef>
                <a:spcPct val="0"/>
              </a:spcBef>
              <a:spcAft>
                <a:spcPct val="50000"/>
              </a:spcAft>
              <a:buFontTx/>
              <a:buNone/>
              <a:tabLst>
                <a:tab pos="266700" algn="l"/>
              </a:tabLst>
            </a:pPr>
            <a:endParaRPr lang="de-CH" sz="2000" dirty="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8313" y="4526830"/>
            <a:ext cx="8856662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50000"/>
              </a:spcAft>
            </a:pPr>
            <a:r>
              <a:rPr lang="de-CH" sz="1400" dirty="0">
                <a:solidFill>
                  <a:srgbClr val="706E59"/>
                </a:solidFill>
              </a:rPr>
              <a:t>INSCUNTER – Tourismus, Forst, Landwirtschaft, Natur- und Landschaftsschutz auf gemeinsamen Wegen‘ finanziert vom Netzwerk der Bundesämter (ARE, SECO, BLW, BAFU)</a:t>
            </a:r>
          </a:p>
          <a:p>
            <a:pPr>
              <a:spcAft>
                <a:spcPct val="50000"/>
              </a:spcAft>
            </a:pPr>
            <a:r>
              <a:rPr lang="de-CH" sz="1400" dirty="0">
                <a:solidFill>
                  <a:srgbClr val="706E59"/>
                </a:solidFill>
              </a:rPr>
              <a:t>Trägerschaft: </a:t>
            </a:r>
            <a:r>
              <a:rPr lang="de-CH" sz="1400" dirty="0"/>
              <a:t>SNP, </a:t>
            </a:r>
            <a:r>
              <a:rPr lang="de-CH" sz="1400" dirty="0" smtClean="0"/>
              <a:t>TESSVM, </a:t>
            </a:r>
            <a:r>
              <a:rPr lang="de-CH" sz="1400" dirty="0"/>
              <a:t>SL, Vogelwarte </a:t>
            </a:r>
            <a:r>
              <a:rPr lang="de-CH" sz="1400" dirty="0" err="1"/>
              <a:t>Sempach</a:t>
            </a:r>
            <a:r>
              <a:rPr lang="de-CH" sz="1400" dirty="0"/>
              <a:t>, </a:t>
            </a:r>
            <a:r>
              <a:rPr lang="de-CH" sz="1400" dirty="0" smtClean="0"/>
              <a:t>AWN, WWF, </a:t>
            </a:r>
            <a:r>
              <a:rPr lang="de-CH" sz="1400" dirty="0" err="1" smtClean="0"/>
              <a:t>Plantahof</a:t>
            </a:r>
            <a:endParaRPr lang="de-CH" sz="1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 Folie </a:t>
            </a:r>
            <a:fld id="{C65ED9B2-CBF5-4C6C-ADDB-DA36E35D02F1}" type="slidenum">
              <a:rPr lang="de-CH"/>
              <a:pPr>
                <a:defRPr/>
              </a:pPr>
              <a:t>3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rafik 4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14"/>
            <a:ext cx="9144000" cy="6952877"/>
          </a:xfrm>
          <a:prstGeom prst="rect">
            <a:avLst/>
          </a:prstGeom>
        </p:spPr>
      </p:pic>
      <p:grpSp>
        <p:nvGrpSpPr>
          <p:cNvPr id="12297" name="Group 74"/>
          <p:cNvGrpSpPr>
            <a:grpSpLocks/>
          </p:cNvGrpSpPr>
          <p:nvPr/>
        </p:nvGrpSpPr>
        <p:grpSpPr bwMode="auto">
          <a:xfrm>
            <a:off x="4004161" y="5301067"/>
            <a:ext cx="2152650" cy="1296987"/>
            <a:chOff x="2297" y="2607"/>
            <a:chExt cx="1134" cy="772"/>
          </a:xfrm>
        </p:grpSpPr>
        <p:sp>
          <p:nvSpPr>
            <p:cNvPr id="16413" name="Oval 26"/>
            <p:cNvSpPr>
              <a:spLocks noChangeArrowheads="1"/>
            </p:cNvSpPr>
            <p:nvPr/>
          </p:nvSpPr>
          <p:spPr bwMode="auto">
            <a:xfrm>
              <a:off x="2304" y="2607"/>
              <a:ext cx="1089" cy="772"/>
            </a:xfrm>
            <a:prstGeom prst="ellipse">
              <a:avLst/>
            </a:prstGeom>
            <a:solidFill>
              <a:srgbClr val="FFC000">
                <a:alpha val="4392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  <p:sp>
          <p:nvSpPr>
            <p:cNvPr id="16414" name="Text Box 27"/>
            <p:cNvSpPr txBox="1">
              <a:spLocks noChangeArrowheads="1"/>
            </p:cNvSpPr>
            <p:nvPr/>
          </p:nvSpPr>
          <p:spPr bwMode="auto">
            <a:xfrm>
              <a:off x="2297" y="2745"/>
              <a:ext cx="1134" cy="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CH" sz="1600" b="1" dirty="0">
                  <a:solidFill>
                    <a:schemeClr val="accent2">
                      <a:lumMod val="75000"/>
                    </a:schemeClr>
                  </a:solidFill>
                </a:rPr>
                <a:t>Regionalverband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de-CH" sz="1600" b="1" dirty="0">
                  <a:solidFill>
                    <a:schemeClr val="accent2">
                      <a:lumMod val="75000"/>
                    </a:schemeClr>
                  </a:solidFill>
                </a:rPr>
                <a:t>Pro Engiadina Bassa</a:t>
              </a:r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 Folie </a:t>
            </a:r>
            <a:fld id="{311120AD-F39B-4EA2-A924-F237D5AA9885}" type="slidenum">
              <a:rPr lang="de-CH" smtClean="0"/>
              <a:pPr>
                <a:defRPr/>
              </a:pPr>
              <a:t>4</a:t>
            </a:fld>
            <a:endParaRPr lang="de-CH"/>
          </a:p>
        </p:txBody>
      </p:sp>
      <p:grpSp>
        <p:nvGrpSpPr>
          <p:cNvPr id="4" name="Gruppieren 3"/>
          <p:cNvGrpSpPr/>
          <p:nvPr/>
        </p:nvGrpSpPr>
        <p:grpSpPr>
          <a:xfrm>
            <a:off x="107504" y="116633"/>
            <a:ext cx="8784975" cy="6336702"/>
            <a:chOff x="323528" y="409180"/>
            <a:chExt cx="8493059" cy="5251175"/>
          </a:xfrm>
        </p:grpSpPr>
        <p:sp>
          <p:nvSpPr>
            <p:cNvPr id="7" name="Halbbogen 6"/>
            <p:cNvSpPr/>
            <p:nvPr/>
          </p:nvSpPr>
          <p:spPr>
            <a:xfrm>
              <a:off x="323528" y="1131822"/>
              <a:ext cx="2586037" cy="4528533"/>
            </a:xfrm>
            <a:prstGeom prst="blockArc">
              <a:avLst>
                <a:gd name="adj1" fmla="val 4013896"/>
                <a:gd name="adj2" fmla="val 17542563"/>
                <a:gd name="adj3" fmla="val 8534"/>
              </a:avLst>
            </a:prstGeom>
            <a:solidFill>
              <a:srgbClr val="92D050">
                <a:alpha val="18000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CH">
                <a:solidFill>
                  <a:schemeClr val="tx1"/>
                </a:solidFill>
              </a:endParaRPr>
            </a:p>
          </p:txBody>
        </p:sp>
        <p:grpSp>
          <p:nvGrpSpPr>
            <p:cNvPr id="464969" name="Group 73"/>
            <p:cNvGrpSpPr>
              <a:grpSpLocks/>
            </p:cNvGrpSpPr>
            <p:nvPr/>
          </p:nvGrpSpPr>
          <p:grpSpPr bwMode="auto">
            <a:xfrm>
              <a:off x="3533453" y="2162793"/>
              <a:ext cx="3136504" cy="2602766"/>
              <a:chOff x="1927" y="1066"/>
              <a:chExt cx="1885" cy="1519"/>
            </a:xfrm>
          </p:grpSpPr>
          <p:sp>
            <p:nvSpPr>
              <p:cNvPr id="16423" name="Oval 5"/>
              <p:cNvSpPr>
                <a:spLocks noChangeArrowheads="1"/>
              </p:cNvSpPr>
              <p:nvPr/>
            </p:nvSpPr>
            <p:spPr bwMode="auto">
              <a:xfrm>
                <a:off x="1927" y="1066"/>
                <a:ext cx="1885" cy="1519"/>
              </a:xfrm>
              <a:prstGeom prst="ellipse">
                <a:avLst/>
              </a:prstGeom>
              <a:solidFill>
                <a:srgbClr val="FF6600">
                  <a:alpha val="54901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16424" name="Text Box 8"/>
              <p:cNvSpPr txBox="1">
                <a:spLocks noChangeArrowheads="1"/>
              </p:cNvSpPr>
              <p:nvPr/>
            </p:nvSpPr>
            <p:spPr bwMode="auto">
              <a:xfrm>
                <a:off x="2143" y="1403"/>
                <a:ext cx="1497" cy="9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de-CH" sz="2400" b="1" dirty="0">
                    <a:solidFill>
                      <a:srgbClr val="EAF7FA"/>
                    </a:solidFill>
                  </a:rPr>
                  <a:t>Netzwerk Natur- und Landschaft, Tourismus, Politik und Wirtschaft</a:t>
                </a:r>
              </a:p>
            </p:txBody>
          </p:sp>
        </p:grpSp>
        <p:grpSp>
          <p:nvGrpSpPr>
            <p:cNvPr id="464917" name="Group 21"/>
            <p:cNvGrpSpPr>
              <a:grpSpLocks/>
            </p:cNvGrpSpPr>
            <p:nvPr/>
          </p:nvGrpSpPr>
          <p:grpSpPr bwMode="auto">
            <a:xfrm rot="1270811">
              <a:off x="2189449" y="1668540"/>
              <a:ext cx="2160588" cy="936625"/>
              <a:chOff x="314" y="1959"/>
              <a:chExt cx="1270" cy="590"/>
            </a:xfrm>
          </p:grpSpPr>
          <p:sp>
            <p:nvSpPr>
              <p:cNvPr id="16421" name="Oval 11"/>
              <p:cNvSpPr>
                <a:spLocks noChangeArrowheads="1"/>
              </p:cNvSpPr>
              <p:nvPr/>
            </p:nvSpPr>
            <p:spPr bwMode="auto">
              <a:xfrm>
                <a:off x="314" y="1959"/>
                <a:ext cx="1270" cy="590"/>
              </a:xfrm>
              <a:prstGeom prst="ellipse">
                <a:avLst/>
              </a:prstGeom>
              <a:solidFill>
                <a:schemeClr val="folHlink">
                  <a:alpha val="74117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16422" name="Text Box 12"/>
              <p:cNvSpPr txBox="1">
                <a:spLocks noChangeArrowheads="1"/>
              </p:cNvSpPr>
              <p:nvPr/>
            </p:nvSpPr>
            <p:spPr bwMode="auto">
              <a:xfrm>
                <a:off x="405" y="2095"/>
                <a:ext cx="1134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de-CH" sz="1400"/>
                  <a:t>ANU, ALG, AfW, AJF, Plantahof</a:t>
                </a:r>
              </a:p>
            </p:txBody>
          </p:sp>
        </p:grpSp>
        <p:grpSp>
          <p:nvGrpSpPr>
            <p:cNvPr id="464915" name="Group 19"/>
            <p:cNvGrpSpPr>
              <a:grpSpLocks/>
            </p:cNvGrpSpPr>
            <p:nvPr/>
          </p:nvGrpSpPr>
          <p:grpSpPr bwMode="auto">
            <a:xfrm rot="21237389">
              <a:off x="1649890" y="3491230"/>
              <a:ext cx="2233613" cy="936625"/>
              <a:chOff x="1435" y="2601"/>
              <a:chExt cx="1270" cy="590"/>
            </a:xfrm>
          </p:grpSpPr>
          <p:sp>
            <p:nvSpPr>
              <p:cNvPr id="16419" name="Oval 13"/>
              <p:cNvSpPr>
                <a:spLocks noChangeArrowheads="1"/>
              </p:cNvSpPr>
              <p:nvPr/>
            </p:nvSpPr>
            <p:spPr bwMode="auto">
              <a:xfrm>
                <a:off x="1435" y="2601"/>
                <a:ext cx="1270" cy="590"/>
              </a:xfrm>
              <a:prstGeom prst="ellipse">
                <a:avLst/>
              </a:prstGeom>
              <a:solidFill>
                <a:schemeClr val="folHlink">
                  <a:alpha val="74117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16420" name="Text Box 14"/>
              <p:cNvSpPr txBox="1">
                <a:spLocks noChangeArrowheads="1"/>
              </p:cNvSpPr>
              <p:nvPr/>
            </p:nvSpPr>
            <p:spPr bwMode="auto">
              <a:xfrm>
                <a:off x="1481" y="2704"/>
                <a:ext cx="1134" cy="3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de-CH" sz="1600" dirty="0">
                    <a:solidFill>
                      <a:schemeClr val="accent2">
                        <a:lumMod val="75000"/>
                      </a:schemeClr>
                    </a:solidFill>
                  </a:rPr>
                  <a:t>Gemeinden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de-CH" sz="1600" dirty="0">
                    <a:solidFill>
                      <a:schemeClr val="accent2">
                        <a:lumMod val="75000"/>
                      </a:schemeClr>
                    </a:solidFill>
                  </a:rPr>
                  <a:t>Unterengadin</a:t>
                </a:r>
              </a:p>
            </p:txBody>
          </p:sp>
        </p:grpSp>
        <p:grpSp>
          <p:nvGrpSpPr>
            <p:cNvPr id="464916" name="Group 20"/>
            <p:cNvGrpSpPr>
              <a:grpSpLocks/>
            </p:cNvGrpSpPr>
            <p:nvPr/>
          </p:nvGrpSpPr>
          <p:grpSpPr bwMode="auto">
            <a:xfrm rot="692208">
              <a:off x="1788067" y="2540636"/>
              <a:ext cx="2016125" cy="936625"/>
              <a:chOff x="766" y="508"/>
              <a:chExt cx="1270" cy="590"/>
            </a:xfrm>
          </p:grpSpPr>
          <p:sp>
            <p:nvSpPr>
              <p:cNvPr id="16417" name="Oval 15"/>
              <p:cNvSpPr>
                <a:spLocks noChangeArrowheads="1"/>
              </p:cNvSpPr>
              <p:nvPr/>
            </p:nvSpPr>
            <p:spPr bwMode="auto">
              <a:xfrm>
                <a:off x="766" y="508"/>
                <a:ext cx="1270" cy="590"/>
              </a:xfrm>
              <a:prstGeom prst="ellipse">
                <a:avLst/>
              </a:prstGeom>
              <a:solidFill>
                <a:schemeClr val="folHlink">
                  <a:alpha val="7294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16418" name="Text Box 16"/>
              <p:cNvSpPr txBox="1">
                <a:spLocks noChangeArrowheads="1"/>
              </p:cNvSpPr>
              <p:nvPr/>
            </p:nvSpPr>
            <p:spPr bwMode="auto">
              <a:xfrm>
                <a:off x="857" y="553"/>
                <a:ext cx="1134" cy="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de-CH" sz="1400"/>
                  <a:t>SL, WWF, Vogelwarte, SNP, Pro Natura</a:t>
                </a:r>
              </a:p>
            </p:txBody>
          </p:sp>
        </p:grpSp>
        <p:grpSp>
          <p:nvGrpSpPr>
            <p:cNvPr id="464967" name="Group 71"/>
            <p:cNvGrpSpPr>
              <a:grpSpLocks/>
            </p:cNvGrpSpPr>
            <p:nvPr/>
          </p:nvGrpSpPr>
          <p:grpSpPr bwMode="auto">
            <a:xfrm>
              <a:off x="2082478" y="4385593"/>
              <a:ext cx="2303462" cy="936625"/>
              <a:chOff x="930" y="2347"/>
              <a:chExt cx="1451" cy="590"/>
            </a:xfrm>
          </p:grpSpPr>
          <p:sp>
            <p:nvSpPr>
              <p:cNvPr id="16415" name="Oval 17"/>
              <p:cNvSpPr>
                <a:spLocks noChangeArrowheads="1"/>
              </p:cNvSpPr>
              <p:nvPr/>
            </p:nvSpPr>
            <p:spPr bwMode="auto">
              <a:xfrm rot="-797953">
                <a:off x="930" y="2347"/>
                <a:ext cx="1451" cy="590"/>
              </a:xfrm>
              <a:prstGeom prst="ellipse">
                <a:avLst/>
              </a:prstGeom>
              <a:solidFill>
                <a:schemeClr val="folHlink">
                  <a:alpha val="74117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16416" name="Text Box 18"/>
              <p:cNvSpPr txBox="1">
                <a:spLocks noChangeArrowheads="1"/>
              </p:cNvSpPr>
              <p:nvPr/>
            </p:nvSpPr>
            <p:spPr bwMode="auto">
              <a:xfrm rot="20672692">
                <a:off x="1102" y="2409"/>
                <a:ext cx="1134" cy="4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de-CH" sz="1400" dirty="0" smtClean="0">
                    <a:solidFill>
                      <a:srgbClr val="AF0E1B"/>
                    </a:solidFill>
                  </a:rPr>
                  <a:t>Tourismus Engadin Scuol </a:t>
                </a:r>
                <a:r>
                  <a:rPr lang="de-CH" sz="1400" dirty="0" err="1" smtClean="0">
                    <a:solidFill>
                      <a:srgbClr val="AF0E1B"/>
                    </a:solidFill>
                  </a:rPr>
                  <a:t>Samnaun</a:t>
                </a:r>
                <a:r>
                  <a:rPr lang="de-CH" sz="1400" dirty="0" smtClean="0">
                    <a:solidFill>
                      <a:srgbClr val="AF0E1B"/>
                    </a:solidFill>
                  </a:rPr>
                  <a:t> Val </a:t>
                </a:r>
                <a:r>
                  <a:rPr lang="de-CH" sz="1400" dirty="0" err="1" smtClean="0">
                    <a:solidFill>
                      <a:srgbClr val="AF0E1B"/>
                    </a:solidFill>
                  </a:rPr>
                  <a:t>Müstair</a:t>
                </a:r>
                <a:endParaRPr lang="de-CH" sz="1400" dirty="0">
                  <a:solidFill>
                    <a:srgbClr val="AF0E1B"/>
                  </a:solidFill>
                </a:endParaRPr>
              </a:p>
            </p:txBody>
          </p:sp>
        </p:grpSp>
        <p:grpSp>
          <p:nvGrpSpPr>
            <p:cNvPr id="464936" name="Group 40"/>
            <p:cNvGrpSpPr>
              <a:grpSpLocks/>
            </p:cNvGrpSpPr>
            <p:nvPr/>
          </p:nvGrpSpPr>
          <p:grpSpPr bwMode="auto">
            <a:xfrm rot="21310942">
              <a:off x="6549144" y="2622800"/>
              <a:ext cx="2016125" cy="936625"/>
              <a:chOff x="3703" y="2027"/>
              <a:chExt cx="1270" cy="590"/>
            </a:xfrm>
          </p:grpSpPr>
          <p:sp>
            <p:nvSpPr>
              <p:cNvPr id="16411" name="Oval 28"/>
              <p:cNvSpPr>
                <a:spLocks noChangeArrowheads="1"/>
              </p:cNvSpPr>
              <p:nvPr/>
            </p:nvSpPr>
            <p:spPr bwMode="auto">
              <a:xfrm>
                <a:off x="3703" y="2027"/>
                <a:ext cx="1270" cy="590"/>
              </a:xfrm>
              <a:prstGeom prst="ellipse">
                <a:avLst/>
              </a:prstGeom>
              <a:solidFill>
                <a:srgbClr val="00FFFF">
                  <a:alpha val="27058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16412" name="Text Box 29"/>
              <p:cNvSpPr txBox="1">
                <a:spLocks noChangeArrowheads="1"/>
              </p:cNvSpPr>
              <p:nvPr/>
            </p:nvSpPr>
            <p:spPr bwMode="auto">
              <a:xfrm>
                <a:off x="3793" y="2130"/>
                <a:ext cx="1134" cy="3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de-CH" sz="1600" dirty="0">
                    <a:solidFill>
                      <a:srgbClr val="AF0E1B"/>
                    </a:solidFill>
                  </a:rPr>
                  <a:t>Gastronomie-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de-CH" sz="1600" dirty="0">
                    <a:solidFill>
                      <a:srgbClr val="AF0E1B"/>
                    </a:solidFill>
                  </a:rPr>
                  <a:t>verband</a:t>
                </a:r>
              </a:p>
            </p:txBody>
          </p:sp>
        </p:grpSp>
        <p:grpSp>
          <p:nvGrpSpPr>
            <p:cNvPr id="464940" name="Group 44"/>
            <p:cNvGrpSpPr>
              <a:grpSpLocks/>
            </p:cNvGrpSpPr>
            <p:nvPr/>
          </p:nvGrpSpPr>
          <p:grpSpPr bwMode="auto">
            <a:xfrm rot="1837733">
              <a:off x="5825370" y="4457789"/>
              <a:ext cx="2016125" cy="936625"/>
              <a:chOff x="2189" y="2890"/>
              <a:chExt cx="1270" cy="590"/>
            </a:xfrm>
          </p:grpSpPr>
          <p:sp>
            <p:nvSpPr>
              <p:cNvPr id="16409" name="Oval 33"/>
              <p:cNvSpPr>
                <a:spLocks noChangeArrowheads="1"/>
              </p:cNvSpPr>
              <p:nvPr/>
            </p:nvSpPr>
            <p:spPr bwMode="auto">
              <a:xfrm>
                <a:off x="2189" y="2890"/>
                <a:ext cx="1270" cy="590"/>
              </a:xfrm>
              <a:prstGeom prst="ellipse">
                <a:avLst/>
              </a:prstGeom>
              <a:solidFill>
                <a:srgbClr val="00FFFF">
                  <a:alpha val="27058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16410" name="Text Box 34"/>
              <p:cNvSpPr txBox="1">
                <a:spLocks noChangeArrowheads="1"/>
              </p:cNvSpPr>
              <p:nvPr/>
            </p:nvSpPr>
            <p:spPr bwMode="auto">
              <a:xfrm>
                <a:off x="2234" y="2992"/>
                <a:ext cx="1202" cy="3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de-CH" sz="1600" dirty="0">
                    <a:solidFill>
                      <a:schemeClr val="accent2">
                        <a:lumMod val="75000"/>
                      </a:schemeClr>
                    </a:solidFill>
                  </a:rPr>
                  <a:t>Wirtschaftsforum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de-CH" sz="1600" dirty="0">
                    <a:solidFill>
                      <a:schemeClr val="accent2">
                        <a:lumMod val="75000"/>
                      </a:schemeClr>
                    </a:solidFill>
                  </a:rPr>
                  <a:t>Nationalparkregion</a:t>
                </a:r>
              </a:p>
            </p:txBody>
          </p:sp>
        </p:grpSp>
        <p:grpSp>
          <p:nvGrpSpPr>
            <p:cNvPr id="464935" name="Group 39"/>
            <p:cNvGrpSpPr>
              <a:grpSpLocks/>
            </p:cNvGrpSpPr>
            <p:nvPr/>
          </p:nvGrpSpPr>
          <p:grpSpPr bwMode="auto">
            <a:xfrm rot="988664">
              <a:off x="6406840" y="3620829"/>
              <a:ext cx="2016125" cy="936625"/>
              <a:chOff x="3821" y="2675"/>
              <a:chExt cx="1270" cy="590"/>
            </a:xfrm>
          </p:grpSpPr>
          <p:sp>
            <p:nvSpPr>
              <p:cNvPr id="16407" name="Oval 35"/>
              <p:cNvSpPr>
                <a:spLocks noChangeArrowheads="1"/>
              </p:cNvSpPr>
              <p:nvPr/>
            </p:nvSpPr>
            <p:spPr bwMode="auto">
              <a:xfrm>
                <a:off x="3821" y="2675"/>
                <a:ext cx="1270" cy="590"/>
              </a:xfrm>
              <a:prstGeom prst="ellipse">
                <a:avLst/>
              </a:prstGeom>
              <a:solidFill>
                <a:srgbClr val="00FFFF">
                  <a:alpha val="27058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16408" name="Text Box 36"/>
              <p:cNvSpPr txBox="1">
                <a:spLocks noChangeArrowheads="1"/>
              </p:cNvSpPr>
              <p:nvPr/>
            </p:nvSpPr>
            <p:spPr bwMode="auto">
              <a:xfrm>
                <a:off x="3866" y="2778"/>
                <a:ext cx="1134" cy="3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de-CH" sz="1600" dirty="0">
                    <a:solidFill>
                      <a:schemeClr val="accent2">
                        <a:lumMod val="75000"/>
                      </a:schemeClr>
                    </a:solidFill>
                  </a:rPr>
                  <a:t>Handel und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de-CH" sz="1600" dirty="0">
                    <a:solidFill>
                      <a:schemeClr val="accent2">
                        <a:lumMod val="75000"/>
                      </a:schemeClr>
                    </a:solidFill>
                  </a:rPr>
                  <a:t>Gewerbe</a:t>
                </a:r>
              </a:p>
            </p:txBody>
          </p:sp>
        </p:grpSp>
        <p:grpSp>
          <p:nvGrpSpPr>
            <p:cNvPr id="464937" name="Group 41"/>
            <p:cNvGrpSpPr>
              <a:grpSpLocks/>
            </p:cNvGrpSpPr>
            <p:nvPr/>
          </p:nvGrpSpPr>
          <p:grpSpPr bwMode="auto">
            <a:xfrm rot="20285655">
              <a:off x="6041817" y="1730263"/>
              <a:ext cx="2016125" cy="936625"/>
              <a:chOff x="4063" y="1226"/>
              <a:chExt cx="1270" cy="590"/>
            </a:xfrm>
          </p:grpSpPr>
          <p:sp>
            <p:nvSpPr>
              <p:cNvPr id="16405" name="Oval 37"/>
              <p:cNvSpPr>
                <a:spLocks noChangeArrowheads="1"/>
              </p:cNvSpPr>
              <p:nvPr/>
            </p:nvSpPr>
            <p:spPr bwMode="auto">
              <a:xfrm>
                <a:off x="4063" y="1226"/>
                <a:ext cx="1270" cy="590"/>
              </a:xfrm>
              <a:prstGeom prst="ellipse">
                <a:avLst/>
              </a:prstGeom>
              <a:solidFill>
                <a:srgbClr val="00FFFF">
                  <a:alpha val="27058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16406" name="Text Box 38"/>
              <p:cNvSpPr txBox="1">
                <a:spLocks noChangeArrowheads="1"/>
              </p:cNvSpPr>
              <p:nvPr/>
            </p:nvSpPr>
            <p:spPr bwMode="auto">
              <a:xfrm>
                <a:off x="4108" y="1329"/>
                <a:ext cx="1134" cy="3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de-CH" sz="1600" dirty="0">
                    <a:solidFill>
                      <a:srgbClr val="AF0E1B"/>
                    </a:solidFill>
                  </a:rPr>
                  <a:t>Hotellerie-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de-CH" sz="1600" dirty="0">
                    <a:solidFill>
                      <a:srgbClr val="AF0E1B"/>
                    </a:solidFill>
                  </a:rPr>
                  <a:t>verein</a:t>
                </a:r>
              </a:p>
            </p:txBody>
          </p:sp>
        </p:grpSp>
        <p:grpSp>
          <p:nvGrpSpPr>
            <p:cNvPr id="464943" name="Group 47"/>
            <p:cNvGrpSpPr>
              <a:grpSpLocks/>
            </p:cNvGrpSpPr>
            <p:nvPr/>
          </p:nvGrpSpPr>
          <p:grpSpPr bwMode="auto">
            <a:xfrm>
              <a:off x="3944477" y="1364449"/>
              <a:ext cx="2297113" cy="792162"/>
              <a:chOff x="2051" y="313"/>
              <a:chExt cx="1361" cy="499"/>
            </a:xfrm>
          </p:grpSpPr>
          <p:sp>
            <p:nvSpPr>
              <p:cNvPr id="16403" name="Oval 45"/>
              <p:cNvSpPr>
                <a:spLocks noChangeArrowheads="1"/>
              </p:cNvSpPr>
              <p:nvPr/>
            </p:nvSpPr>
            <p:spPr bwMode="auto">
              <a:xfrm>
                <a:off x="2051" y="313"/>
                <a:ext cx="1361" cy="499"/>
              </a:xfrm>
              <a:prstGeom prst="ellipse">
                <a:avLst/>
              </a:prstGeom>
              <a:solidFill>
                <a:srgbClr val="FFFF00">
                  <a:alpha val="27843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16404" name="Text Box 46"/>
              <p:cNvSpPr txBox="1">
                <a:spLocks noChangeArrowheads="1"/>
              </p:cNvSpPr>
              <p:nvPr/>
            </p:nvSpPr>
            <p:spPr bwMode="auto">
              <a:xfrm>
                <a:off x="2142" y="426"/>
                <a:ext cx="1134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de-CH" sz="1400" dirty="0"/>
                  <a:t>Amt für Wirtschaft und Tourismus</a:t>
                </a:r>
              </a:p>
            </p:txBody>
          </p:sp>
        </p:grpSp>
        <p:grpSp>
          <p:nvGrpSpPr>
            <p:cNvPr id="12304" name="Gruppieren 4"/>
            <p:cNvGrpSpPr>
              <a:grpSpLocks/>
            </p:cNvGrpSpPr>
            <p:nvPr/>
          </p:nvGrpSpPr>
          <p:grpSpPr bwMode="auto">
            <a:xfrm>
              <a:off x="6342661" y="409180"/>
              <a:ext cx="2473926" cy="1152525"/>
              <a:chOff x="6439836" y="282431"/>
              <a:chExt cx="2519762" cy="1512888"/>
            </a:xfrm>
          </p:grpSpPr>
          <p:sp>
            <p:nvSpPr>
              <p:cNvPr id="16401" name="Oval 75"/>
              <p:cNvSpPr>
                <a:spLocks noChangeArrowheads="1"/>
              </p:cNvSpPr>
              <p:nvPr/>
            </p:nvSpPr>
            <p:spPr bwMode="auto">
              <a:xfrm>
                <a:off x="6439836" y="282431"/>
                <a:ext cx="2519762" cy="1512888"/>
              </a:xfrm>
              <a:prstGeom prst="ellipse">
                <a:avLst/>
              </a:prstGeom>
              <a:solidFill>
                <a:srgbClr val="FF99FF">
                  <a:alpha val="41568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CH"/>
              </a:p>
            </p:txBody>
          </p:sp>
          <p:sp>
            <p:nvSpPr>
              <p:cNvPr id="16402" name="Text Box 76"/>
              <p:cNvSpPr txBox="1">
                <a:spLocks noChangeArrowheads="1"/>
              </p:cNvSpPr>
              <p:nvPr/>
            </p:nvSpPr>
            <p:spPr bwMode="auto">
              <a:xfrm>
                <a:off x="6449536" y="406809"/>
                <a:ext cx="2474582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de-CH" sz="1400" dirty="0"/>
                  <a:t>Externe, z.B.</a:t>
                </a:r>
              </a:p>
              <a:p>
                <a:pPr algn="ctr" eaLnBrk="1" hangingPunct="1"/>
                <a:r>
                  <a:rPr lang="de-CH" sz="1400" dirty="0"/>
                  <a:t>Forschungsinstitutionen, </a:t>
                </a:r>
              </a:p>
              <a:p>
                <a:pPr algn="ctr" eaLnBrk="1" hangingPunct="1"/>
                <a:r>
                  <a:rPr lang="de-CH" sz="1400" dirty="0"/>
                  <a:t>Plattformen wie </a:t>
                </a:r>
                <a:r>
                  <a:rPr lang="de-CH" sz="1400" dirty="0" err="1"/>
                  <a:t>Alpina</a:t>
                </a:r>
                <a:r>
                  <a:rPr lang="de-CH" sz="1400" dirty="0"/>
                  <a:t> Vera, </a:t>
                </a:r>
              </a:p>
              <a:p>
                <a:pPr algn="ctr" eaLnBrk="1" hangingPunct="1"/>
                <a:r>
                  <a:rPr lang="de-CH" sz="1400" dirty="0"/>
                  <a:t>PSR, etc.</a:t>
                </a:r>
              </a:p>
            </p:txBody>
          </p:sp>
        </p:grpSp>
        <p:sp>
          <p:nvSpPr>
            <p:cNvPr id="8" name="Textfeld 7"/>
            <p:cNvSpPr txBox="1">
              <a:spLocks noChangeArrowheads="1"/>
            </p:cNvSpPr>
            <p:nvPr/>
          </p:nvSpPr>
          <p:spPr bwMode="auto">
            <a:xfrm rot="16200000">
              <a:off x="-636935" y="3129765"/>
              <a:ext cx="3898788" cy="446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sz="2400" b="1" dirty="0" err="1">
                  <a:solidFill>
                    <a:schemeClr val="bg1"/>
                  </a:solidFill>
                </a:rPr>
                <a:t>Fundaziun</a:t>
              </a:r>
              <a:r>
                <a:rPr lang="de-CH" sz="2400" b="1" dirty="0">
                  <a:solidFill>
                    <a:schemeClr val="bg1"/>
                  </a:solidFill>
                </a:rPr>
                <a:t> Pro Terra Engiadina</a:t>
              </a:r>
            </a:p>
          </p:txBody>
        </p:sp>
        <p:sp>
          <p:nvSpPr>
            <p:cNvPr id="3" name="Pfeil nach rechts 2"/>
            <p:cNvSpPr/>
            <p:nvPr/>
          </p:nvSpPr>
          <p:spPr>
            <a:xfrm rot="8018718">
              <a:off x="5735880" y="1850160"/>
              <a:ext cx="1230782" cy="104168"/>
            </a:xfrm>
            <a:prstGeom prst="rightArrow">
              <a:avLst/>
            </a:prstGeom>
            <a:solidFill>
              <a:srgbClr val="FFC000">
                <a:alpha val="65000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sp>
        <p:nvSpPr>
          <p:cNvPr id="42" name="Rectangle 2"/>
          <p:cNvSpPr txBox="1">
            <a:spLocks noChangeArrowheads="1"/>
          </p:cNvSpPr>
          <p:nvPr/>
        </p:nvSpPr>
        <p:spPr bwMode="auto">
          <a:xfrm>
            <a:off x="395288" y="44450"/>
            <a:ext cx="3889375" cy="78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sz="2800" dirty="0" smtClean="0">
                <a:solidFill>
                  <a:srgbClr val="706E59"/>
                </a:solidFill>
              </a:rPr>
              <a:t>Resultat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Bildschirmpräsentation (4:3)</PresentationFormat>
  <Paragraphs>70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Standarddesign</vt:lpstr>
      <vt:lpstr>PowerPoint-Präsentation</vt:lpstr>
      <vt:lpstr>PowerPoint-Präsentation</vt:lpstr>
      <vt:lpstr>Vorgehen</vt:lpstr>
      <vt:lpstr>PowerPoint-Präsentation</vt:lpstr>
    </vt:vector>
  </TitlesOfParts>
  <Company>Graubünden Ferien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Angelika</dc:creator>
  <cp:lastModifiedBy>Angelika</cp:lastModifiedBy>
  <cp:revision>436</cp:revision>
  <cp:lastPrinted>2012-05-31T22:40:06Z</cp:lastPrinted>
  <dcterms:created xsi:type="dcterms:W3CDTF">2008-04-16T14:44:18Z</dcterms:created>
  <dcterms:modified xsi:type="dcterms:W3CDTF">2012-09-06T04:58:33Z</dcterms:modified>
</cp:coreProperties>
</file>