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.png" ContentType="image/png"/>
  <Override PartName="/ppt/media/image3.png" ContentType="image/png"/>
  <Override PartName="/ppt/media/image7.png" ContentType="image/png"/>
  <Override PartName="/ppt/media/image4.jpeg" ContentType="image/jpeg"/>
  <Override PartName="/ppt/media/image5.wmf" ContentType="image/x-wmf"/>
  <Override PartName="/ppt/media/image8.png" ContentType="image/png"/>
  <Override PartName="/ppt/media/image1.png" ContentType="image/png"/>
  <Override PartName="/ppt/media/image9.png" ContentType="image/png"/>
  <Override PartName="/ppt/media/image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747216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285920" y="3823200"/>
            <a:ext cx="747216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145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114520" y="382320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285920" y="382320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1145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285920" y="1449360"/>
            <a:ext cx="7472160" cy="4545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7472160" cy="4544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3646080" cy="4544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14520" y="1449360"/>
            <a:ext cx="3646080" cy="4544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297080" y="324000"/>
            <a:ext cx="7461000" cy="5670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285920" y="382320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14520" y="1449360"/>
            <a:ext cx="3646080" cy="4544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285920" y="1449360"/>
            <a:ext cx="7472160" cy="4545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3646080" cy="4544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145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14520" y="382320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145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285920" y="3823200"/>
            <a:ext cx="747180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747216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285920" y="3823200"/>
            <a:ext cx="747216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145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114520" y="382320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285920" y="382320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1145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7472160" cy="4544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3646080" cy="4544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14520" y="1449360"/>
            <a:ext cx="3646080" cy="4544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297080" y="324000"/>
            <a:ext cx="7461000" cy="5670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285920" y="382320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14520" y="1449360"/>
            <a:ext cx="3646080" cy="4544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3646080" cy="4544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145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114520" y="382320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9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859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114520" y="1449360"/>
            <a:ext cx="364608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285920" y="3823200"/>
            <a:ext cx="7471800" cy="216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33520" y="304920"/>
            <a:ext cx="5105160" cy="456840"/>
          </a:xfrm>
          <a:prstGeom prst="rect">
            <a:avLst/>
          </a:prstGeom>
        </p:spPr>
      </p:sp>
      <p:sp>
        <p:nvSpPr>
          <p:cNvPr id="1" name="CustomShape 2"/>
          <p:cNvSpPr/>
          <p:nvPr/>
        </p:nvSpPr>
        <p:spPr>
          <a:xfrm>
            <a:off x="1255680" y="6173640"/>
            <a:ext cx="3497040" cy="202680"/>
          </a:xfrm>
          <a:prstGeom prst="octagon">
            <a:avLst>
              <a:gd fmla="val 29287" name="adj"/>
            </a:avLst>
          </a:prstGeom>
        </p:spPr>
      </p:sp>
      <p:pic>
        <p:nvPicPr>
          <p:cNvPr descr="" id="2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60" y="390600"/>
            <a:ext cx="266400" cy="304560"/>
          </a:xfrm>
          <a:prstGeom prst="rect">
            <a:avLst/>
          </a:prstGeom>
        </p:spPr>
      </p:pic>
      <p:sp>
        <p:nvSpPr>
          <p:cNvPr id="3" name="Line 3"/>
          <p:cNvSpPr/>
          <p:nvPr/>
        </p:nvSpPr>
        <p:spPr>
          <a:xfrm flipH="1">
            <a:off x="1258560" y="7316640"/>
            <a:ext cx="720108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1297080" y="2320920"/>
            <a:ext cx="7429320" cy="27730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b="1" lang="de-CH" sz="5200">
                <a:solidFill>
                  <a:srgbClr val="000000"/>
                </a:solidFill>
                <a:latin typeface="Arial"/>
              </a:rPr>
              <a:t>Klicken Sie, um das Format des Titeltextes zu bearbeitenHier steht der Name der Präsentation geschrieben</a:t>
            </a:r>
            <a:endParaRPr/>
          </a:p>
        </p:txBody>
      </p:sp>
      <p:sp>
        <p:nvSpPr>
          <p:cNvPr id="5" name="CustomShape 5"/>
          <p:cNvSpPr/>
          <p:nvPr/>
        </p:nvSpPr>
        <p:spPr>
          <a:xfrm>
            <a:off x="4572000" y="387360"/>
            <a:ext cx="2520720" cy="5101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5000"/>
              </a:lnSpc>
            </a:pPr>
            <a:r>
              <a:rPr b="1" lang="de-DE" sz="800">
                <a:solidFill>
                  <a:srgbClr val="000000"/>
                </a:solidFill>
                <a:latin typeface="Arial"/>
              </a:rPr>
              <a:t>Bundesamt für Raumentwicklung ARE</a:t>
            </a:r>
            <a:r>
              <a:rPr b="1" lang="de-DE" sz="800">
                <a:solidFill>
                  <a:srgbClr val="000000"/>
                </a:solidFill>
                <a:latin typeface="Arial"/>
              </a:rPr>
              <a:t>
</a:t>
            </a:r>
            <a:r>
              <a:rPr b="1" lang="de-DE" sz="800">
                <a:solidFill>
                  <a:srgbClr val="000000"/>
                </a:solidFill>
                <a:latin typeface="Arial"/>
              </a:rPr>
              <a:t>Office fédéral du développement territorial ARE</a:t>
            </a:r>
            <a:r>
              <a:rPr b="1" lang="de-DE" sz="800">
                <a:solidFill>
                  <a:srgbClr val="000000"/>
                </a:solidFill>
                <a:latin typeface="Arial"/>
              </a:rPr>
              <a:t>
</a:t>
            </a:r>
            <a:r>
              <a:rPr b="1" lang="de-DE" sz="800">
                <a:solidFill>
                  <a:srgbClr val="000000"/>
                </a:solidFill>
                <a:latin typeface="Arial"/>
              </a:rPr>
              <a:t>Ufficio federale dello sviluppo territoriale ARE</a:t>
            </a:r>
            <a:r>
              <a:rPr b="1" lang="de-DE" sz="800">
                <a:solidFill>
                  <a:srgbClr val="000000"/>
                </a:solidFill>
                <a:latin typeface="Arial"/>
              </a:rPr>
              <a:t>
</a:t>
            </a:r>
            <a:r>
              <a:rPr b="1" lang="de-DE" sz="800">
                <a:solidFill>
                  <a:srgbClr val="000000"/>
                </a:solidFill>
                <a:latin typeface="Arial"/>
              </a:rPr>
              <a:t>Uffizi federal da svilup dal  territori ARE</a:t>
            </a:r>
            <a:endParaRPr/>
          </a:p>
        </p:txBody>
      </p:sp>
      <p:pic>
        <p:nvPicPr>
          <p:cNvPr descr=""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27000" y="387360"/>
            <a:ext cx="1996560" cy="507600"/>
          </a:xfrm>
          <a:prstGeom prst="rect">
            <a:avLst/>
          </a:prstGeom>
        </p:spPr>
      </p:pic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de-CH"/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CH"/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CH"/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CH"/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CH"/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CH"/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CH"/>
              <a:t>Siebente Gliederungsebene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533520" y="304920"/>
            <a:ext cx="5105160" cy="456840"/>
          </a:xfrm>
          <a:prstGeom prst="rect">
            <a:avLst/>
          </a:prstGeom>
        </p:spPr>
      </p:sp>
      <p:sp>
        <p:nvSpPr>
          <p:cNvPr id="41" name="CustomShape 2"/>
          <p:cNvSpPr/>
          <p:nvPr/>
        </p:nvSpPr>
        <p:spPr>
          <a:xfrm>
            <a:off x="1255680" y="6173640"/>
            <a:ext cx="3497040" cy="202680"/>
          </a:xfrm>
          <a:prstGeom prst="octagon">
            <a:avLst>
              <a:gd fmla="val 29287" name="adj"/>
            </a:avLst>
          </a:prstGeom>
        </p:spPr>
      </p:sp>
      <p:pic>
        <p:nvPicPr>
          <p:cNvPr descr="" id="42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60" y="390600"/>
            <a:ext cx="266400" cy="304560"/>
          </a:xfrm>
          <a:prstGeom prst="rect">
            <a:avLst/>
          </a:prstGeom>
        </p:spPr>
      </p:pic>
      <p:sp>
        <p:nvSpPr>
          <p:cNvPr id="43" name="Line 3"/>
          <p:cNvSpPr/>
          <p:nvPr/>
        </p:nvSpPr>
        <p:spPr>
          <a:xfrm flipH="1">
            <a:off x="1258560" y="7316640"/>
            <a:ext cx="720108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1297080" y="324000"/>
            <a:ext cx="7461000" cy="98856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b="1" lang="de-CH" sz="3200">
                <a:solidFill>
                  <a:srgbClr val="000000"/>
                </a:solidFill>
                <a:latin typeface="Arial"/>
              </a:rPr>
              <a:t>Klicken Sie, um das Format des Titeltextes zu bearbeitenTitelmasterformat durch Klicken bearbeiten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1285920" y="1449360"/>
            <a:ext cx="7472160" cy="4544640"/>
          </a:xfrm>
          <a:prstGeom prst="rect">
            <a:avLst/>
          </a:prstGeom>
        </p:spPr>
        <p:txBody>
          <a:bodyPr bIns="0" lIns="0" rIns="0" tIns="0"/>
          <a:p>
            <a:pPr>
              <a:buSzPct val="45000"/>
              <a:buFont typeface="StarSymbol"/>
              <a:buChar char=""/>
            </a:pPr>
            <a:r>
              <a:rPr lang="de-CH" sz="2100">
                <a:solidFill>
                  <a:srgbClr val="000000"/>
                </a:solidFill>
                <a:latin typeface="Arial"/>
              </a:rPr>
              <a:t>Klicken Sie, um die Formate des Gliederungstextes zu bearbeiten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CH" sz="2100">
                <a:solidFill>
                  <a:srgbClr val="000000"/>
                </a:solidFill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CH" sz="2100">
                <a:solidFill>
                  <a:srgbClr val="000000"/>
                </a:solidFill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CH" sz="2100">
                <a:solidFill>
                  <a:srgbClr val="000000"/>
                </a:solidFill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CH" sz="2100">
                <a:solidFill>
                  <a:srgbClr val="000000"/>
                </a:solidFill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CH" sz="2100">
                <a:solidFill>
                  <a:srgbClr val="000000"/>
                </a:solidFill>
                <a:latin typeface="Arial"/>
              </a:rPr>
              <a:t>Sechste Gliederungsebene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de-CH" sz="2100">
                <a:solidFill>
                  <a:srgbClr val="000000"/>
                </a:solidFill>
                <a:latin typeface="Arial"/>
              </a:rPr>
              <a:t>Siebente GliederungsebeneTextmasterformate durch Klicken bearbeiten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de-CH" sz="2100">
                <a:solidFill>
                  <a:srgbClr val="000000"/>
                </a:solidFill>
                <a:latin typeface="Arial"/>
              </a:rPr>
              <a:t>Zweite Ebene</a:t>
            </a:r>
            <a:endParaRPr/>
          </a:p>
          <a:p>
            <a:pPr lvl="1">
              <a:buFont typeface="StarSymbol"/>
              <a:buChar char=""/>
            </a:pPr>
            <a:r>
              <a:rPr lang="de-CH" sz="2100">
                <a:solidFill>
                  <a:srgbClr val="000000"/>
                </a:solidFill>
                <a:latin typeface="Arial"/>
              </a:rPr>
              <a:t>Dritte Ebene</a:t>
            </a:r>
            <a:endParaRPr/>
          </a:p>
          <a:p>
            <a:pPr lvl="2">
              <a:buFont typeface="StarSymbol"/>
              <a:buChar char=""/>
            </a:pPr>
            <a:r>
              <a:rPr lang="de-CH" sz="2100">
                <a:solidFill>
                  <a:srgbClr val="000000"/>
                </a:solidFill>
                <a:latin typeface="Arial"/>
              </a:rPr>
              <a:t>Vierte Ebene</a:t>
            </a:r>
            <a:endParaRPr/>
          </a:p>
          <a:p>
            <a:pPr lvl="3">
              <a:buFont typeface="StarSymbol"/>
              <a:buChar char=""/>
            </a:pPr>
            <a:r>
              <a:rPr lang="de-CH" sz="2100">
                <a:solidFill>
                  <a:srgbClr val="000000"/>
                </a:solidFill>
                <a:latin typeface="Arial"/>
              </a:rPr>
              <a:t>Fünfte Ebene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8" name="Grafik 4"/>
          <p:cNvPicPr/>
          <p:nvPr/>
        </p:nvPicPr>
        <p:blipFill>
          <a:blip r:embed="rId1"/>
          <a:stretch>
            <a:fillRect/>
          </a:stretch>
        </p:blipFill>
        <p:spPr>
          <a:xfrm>
            <a:off x="-36360" y="993240"/>
            <a:ext cx="9180000" cy="6395760"/>
          </a:xfrm>
          <a:prstGeom prst="rect">
            <a:avLst/>
          </a:prstGeom>
        </p:spPr>
      </p:pic>
      <p:sp>
        <p:nvSpPr>
          <p:cNvPr id="79" name="TextShape 1"/>
          <p:cNvSpPr txBox="1"/>
          <p:nvPr/>
        </p:nvSpPr>
        <p:spPr>
          <a:xfrm>
            <a:off x="1187280" y="1773360"/>
            <a:ext cx="7429320" cy="11512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b="1" lang="de-CH" sz="2800">
                <a:solidFill>
                  <a:srgbClr val="808080"/>
                </a:solidFill>
                <a:latin typeface="Arial"/>
              </a:rPr>
              <a:t>Modellvorhaben “Synergien im Ländlichen Raum”: </a:t>
            </a:r>
            <a:r>
              <a:rPr b="1" lang="de-CH" sz="3600">
                <a:solidFill>
                  <a:srgbClr val="808080"/>
                </a:solidFill>
                <a:latin typeface="Arial"/>
              </a:rPr>
              <a:t>
</a:t>
            </a:r>
            <a:r>
              <a:rPr b="1" lang="de-CH" sz="2000">
                <a:solidFill>
                  <a:srgbClr val="808080"/>
                </a:solidFill>
                <a:latin typeface="Arial"/>
              </a:rPr>
              <a:t>Anreize zu mehr Innovation und sektorübergreifender Zusammenarbeit</a:t>
            </a:r>
            <a:r>
              <a:rPr b="1" lang="de-CH" sz="3600">
                <a:solidFill>
                  <a:srgbClr val="808080"/>
                </a:solidFill>
                <a:latin typeface="Arial"/>
              </a:rPr>
              <a:t>
</a:t>
            </a:r>
            <a:r>
              <a:rPr b="1" lang="de-CH" sz="3600">
                <a:solidFill>
                  <a:srgbClr val="ed181e"/>
                </a:solidFill>
                <a:latin typeface="Arial"/>
              </a:rPr>
              <a:t>
</a:t>
            </a:r>
            <a:r>
              <a:rPr b="1" lang="de-CH" sz="3600">
                <a:solidFill>
                  <a:srgbClr val="ed181e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1187640" y="4390200"/>
            <a:ext cx="7429320" cy="15584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80000"/>
              </a:lnSpc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Alpenwoche 2012, 07.09.2012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Bundesnetzwerk Ländlicher Raum :</a:t>
            </a:r>
            <a:endParaRPr/>
          </a:p>
          <a:p>
            <a:pPr>
              <a:lnSpc>
                <a:spcPct val="80000"/>
              </a:lnSpc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Bundesamt für Raumentwicklung, ARE</a:t>
            </a:r>
            <a:endParaRPr/>
          </a:p>
          <a:p>
            <a:pPr>
              <a:lnSpc>
                <a:spcPct val="80000"/>
              </a:lnSpc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Bundesamt für Umwelt, BAFU</a:t>
            </a:r>
            <a:endParaRPr/>
          </a:p>
          <a:p>
            <a:pPr>
              <a:lnSpc>
                <a:spcPct val="80000"/>
              </a:lnSpc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Bundesamt für Landwirtschaft, BLW</a:t>
            </a:r>
            <a:endParaRPr/>
          </a:p>
          <a:p>
            <a:pPr>
              <a:lnSpc>
                <a:spcPct val="80000"/>
              </a:lnSpc>
            </a:pPr>
            <a:r>
              <a:rPr b="1" lang="de-DE" sz="2000">
                <a:solidFill>
                  <a:srgbClr val="000000"/>
                </a:solidFill>
                <a:latin typeface="Arial"/>
              </a:rPr>
              <a:t>Staatssekretariat für Wirtschaft, SECO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1" name="Bild 3"/>
          <p:cNvPicPr/>
          <p:nvPr/>
        </p:nvPicPr>
        <p:blipFill>
          <a:blip r:embed="rId1"/>
          <a:stretch>
            <a:fillRect/>
          </a:stretch>
        </p:blipFill>
        <p:spPr>
          <a:xfrm>
            <a:off x="2051640" y="-459360"/>
            <a:ext cx="5266080" cy="73170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182600" y="332640"/>
            <a:ext cx="7587360" cy="66636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b="1" lang="de-CH" sz="2400">
                <a:solidFill>
                  <a:srgbClr val="000000"/>
                </a:solidFill>
                <a:latin typeface="Arial"/>
              </a:rPr>
              <a:t>Was bringen Modellvorhaben dem Bund?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1181160" y="1052640"/>
            <a:ext cx="7597800" cy="4103280"/>
          </a:xfrm>
          <a:prstGeom prst="rect">
            <a:avLst/>
          </a:prstGeom>
        </p:spPr>
        <p:txBody>
          <a:bodyPr bIns="0" lIns="0" rIns="0" tIns="0"/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b="1" lang="de-CH">
                <a:solidFill>
                  <a:srgbClr val="000000"/>
                </a:solidFill>
                <a:latin typeface="Arial"/>
              </a:rPr>
              <a:t>Bund weiss, wo der „Schuh drückt“ und was zu tun ist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b="1" lang="de-CH">
                <a:solidFill>
                  <a:srgbClr val="000000"/>
                </a:solidFill>
                <a:latin typeface="Arial"/>
              </a:rPr>
              <a:t>Dient zur Weiterentwicklung der Politiken des Bundes</a:t>
            </a:r>
            <a:endParaRPr/>
          </a:p>
          <a:p>
            <a:pPr lvl="1">
              <a:buFont typeface="StarSymbol"/>
              <a:buChar char=""/>
            </a:pPr>
            <a:r>
              <a:rPr lang="de-CH" sz="1400">
                <a:solidFill>
                  <a:srgbClr val="000000"/>
                </a:solidFill>
                <a:latin typeface="Arial"/>
              </a:rPr>
              <a:t>Konkrete Beispiele, Lösungsansätze und Anschauungsmaterial</a:t>
            </a:r>
            <a:endParaRPr/>
          </a:p>
          <a:p>
            <a:pPr lvl="1">
              <a:buFont typeface="StarSymbol"/>
              <a:buChar char=""/>
            </a:pPr>
            <a:r>
              <a:rPr lang="de-CH" sz="1400">
                <a:solidFill>
                  <a:srgbClr val="000000"/>
                </a:solidFill>
                <a:latin typeface="Arial"/>
              </a:rPr>
              <a:t>Rückschlüsse auf die eigene Politik sind möglich</a:t>
            </a:r>
            <a:endParaRPr/>
          </a:p>
          <a:p>
            <a:pPr lvl="1">
              <a:buFont typeface="StarSymbol"/>
              <a:buChar char=""/>
            </a:pPr>
            <a:r>
              <a:rPr lang="de-CH" sz="1400">
                <a:solidFill>
                  <a:srgbClr val="000000"/>
                </a:solidFill>
                <a:latin typeface="Arial"/>
              </a:rPr>
              <a:t>Direkter Erkenntnisgewinn für Bund (Knowhow-Transfer)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b="1" lang="de-CH">
                <a:solidFill>
                  <a:srgbClr val="000000"/>
                </a:solidFill>
                <a:latin typeface="Arial"/>
              </a:rPr>
              <a:t>Vertikale und horizontale Zusammenarbeit etablieren und stärken</a:t>
            </a:r>
            <a:endParaRPr/>
          </a:p>
          <a:p>
            <a:pPr lvl="1">
              <a:buFont typeface="StarSymbol"/>
              <a:buChar char=""/>
            </a:pPr>
            <a:r>
              <a:rPr lang="de-CH" sz="1400">
                <a:solidFill>
                  <a:srgbClr val="000000"/>
                </a:solidFill>
                <a:latin typeface="Arial"/>
              </a:rPr>
              <a:t>Vertrauen, Netzwerke, Koordination zw. den Sektoralpolitiken mit gemeinsamen Lösungen</a:t>
            </a:r>
            <a:endParaRPr/>
          </a:p>
          <a:p>
            <a:pPr lvl="1">
              <a:buFont typeface="StarSymbol"/>
              <a:buChar char=""/>
            </a:pPr>
            <a:r>
              <a:rPr lang="de-CH" sz="1400">
                <a:solidFill>
                  <a:srgbClr val="000000"/>
                </a:solidFill>
                <a:latin typeface="Arial"/>
              </a:rPr>
              <a:t>Sensibilisierung für die Bedeutung der sektorübergreifenden Zusammenarbeit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b="1" lang="de-CH">
                <a:solidFill>
                  <a:srgbClr val="000000"/>
                </a:solidFill>
                <a:latin typeface="Arial"/>
              </a:rPr>
              <a:t>Verankerung der Politiken die auf LR wirken vor Ort</a:t>
            </a:r>
            <a:endParaRPr/>
          </a:p>
          <a:p>
            <a:pPr lvl="1">
              <a:buFont typeface="StarSymbol"/>
              <a:buChar char=""/>
            </a:pPr>
            <a:r>
              <a:rPr lang="de-CH" sz="1400">
                <a:solidFill>
                  <a:srgbClr val="000000"/>
                </a:solidFill>
                <a:latin typeface="Arial"/>
              </a:rPr>
              <a:t>Werbung und Imagepflege</a:t>
            </a:r>
            <a:endParaRPr/>
          </a:p>
          <a:p>
            <a:pPr lvl="1">
              <a:buFont typeface="StarSymbol"/>
              <a:buChar char=""/>
            </a:pPr>
            <a:r>
              <a:rPr lang="de-CH" sz="1400">
                <a:solidFill>
                  <a:srgbClr val="000000"/>
                </a:solidFill>
                <a:latin typeface="Arial"/>
              </a:rPr>
              <a:t>Bund wird als wichtiger Akteur wahrgenommen</a:t>
            </a:r>
            <a:endParaRPr/>
          </a:p>
          <a:p>
            <a:endParaRPr/>
          </a:p>
        </p:txBody>
      </p:sp>
      <p:sp>
        <p:nvSpPr>
          <p:cNvPr id="84" name="TextShape 3"/>
          <p:cNvSpPr txBox="1"/>
          <p:nvPr/>
        </p:nvSpPr>
        <p:spPr>
          <a:xfrm>
            <a:off x="6632280" y="6454800"/>
            <a:ext cx="2231280" cy="317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01571CF-E794-4B71-B836-138C38371DDA}" type="slidenum">
              <a:rPr lang="de-DE">
                <a:solidFill>
                  <a:srgbClr val="000000"/>
                </a:solidFill>
                <a:latin typeface="Arial"/>
              </a:rPr>
              <a:t>&lt;Nummer&gt;</a:t>
            </a:fld>
            <a:r>
              <a:rPr lang="de-DE" sz="8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99640" y="324000"/>
            <a:ext cx="8064360" cy="98856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b="1" lang="de-CH" sz="2800">
                <a:solidFill>
                  <a:srgbClr val="000000"/>
                </a:solidFill>
                <a:latin typeface="Arial"/>
              </a:rPr>
              <a:t>Zitate der Leitungsgremium-Mitglieder zu den Modellvorhaben „Synergien im ländlichen Raum“</a:t>
            </a:r>
            <a:endParaRPr/>
          </a:p>
        </p:txBody>
      </p:sp>
      <p:pic>
        <p:nvPicPr>
          <p:cNvPr descr="" id="8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5640" y="4146840"/>
            <a:ext cx="4392000" cy="1914840"/>
          </a:xfrm>
          <a:prstGeom prst="rect">
            <a:avLst/>
          </a:prstGeom>
        </p:spPr>
      </p:pic>
      <p:pic>
        <p:nvPicPr>
          <p:cNvPr descr="" id="8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2205000"/>
            <a:ext cx="4572360" cy="1800000"/>
          </a:xfrm>
          <a:prstGeom prst="rect">
            <a:avLst/>
          </a:prstGeom>
        </p:spPr>
      </p:pic>
      <p:pic>
        <p:nvPicPr>
          <p:cNvPr descr="" id="8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4221000"/>
            <a:ext cx="4584960" cy="1800000"/>
          </a:xfrm>
          <a:prstGeom prst="rect">
            <a:avLst/>
          </a:prstGeom>
        </p:spPr>
      </p:pic>
      <p:pic>
        <p:nvPicPr>
          <p:cNvPr descr="" id="89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205000"/>
            <a:ext cx="4427640" cy="180252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182600" y="260640"/>
            <a:ext cx="7587360" cy="66636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b="1" lang="de-CH" sz="2400">
                <a:solidFill>
                  <a:srgbClr val="000000"/>
                </a:solidFill>
                <a:latin typeface="Arial"/>
              </a:rPr>
              <a:t>Was bringen Modellvorhaben den Regionen? 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1181160" y="1052640"/>
            <a:ext cx="7597800" cy="4932000"/>
          </a:xfrm>
          <a:prstGeom prst="rect">
            <a:avLst/>
          </a:prstGeom>
        </p:spPr>
        <p:txBody>
          <a:bodyPr bIns="0" lIns="0" rIns="0" tIns="0"/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b="1" lang="de-CH">
                <a:solidFill>
                  <a:srgbClr val="000000"/>
                </a:solidFill>
                <a:latin typeface="Arial"/>
              </a:rPr>
              <a:t>Beitrag zur Verbesserung der Zusammenarbeit Gem./Kt</a:t>
            </a:r>
            <a:r>
              <a:rPr lang="de-CH">
                <a:solidFill>
                  <a:srgbClr val="000000"/>
                </a:solidFill>
                <a:latin typeface="Arial"/>
              </a:rPr>
              <a:t>. </a:t>
            </a:r>
            <a:r>
              <a:rPr b="1" lang="de-CH">
                <a:solidFill>
                  <a:srgbClr val="000000"/>
                </a:solidFill>
                <a:latin typeface="Arial"/>
              </a:rPr>
              <a:t>leisten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b="1" lang="de-CH">
                <a:solidFill>
                  <a:srgbClr val="000000"/>
                </a:solidFill>
                <a:latin typeface="Arial"/>
              </a:rPr>
              <a:t>Sensibilisierung, Vertrauen und Verständnis zw. den steigern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b="1" lang="de-CH">
                <a:solidFill>
                  <a:srgbClr val="000000"/>
                </a:solidFill>
                <a:latin typeface="Arial"/>
              </a:rPr>
              <a:t>Aufbruchstimmung in Regionen auslösen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b="1" lang="de-CH">
                <a:solidFill>
                  <a:srgbClr val="000000"/>
                </a:solidFill>
                <a:latin typeface="Arial"/>
              </a:rPr>
              <a:t>Image und Selbstbewusstsein fördern, gemeinsamen Identität stärken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b="1" lang="de-CH">
                <a:solidFill>
                  <a:srgbClr val="000000"/>
                </a:solidFill>
                <a:latin typeface="Arial"/>
              </a:rPr>
              <a:t>Wissen generieren und Lerneffekt für die Region schaffen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b="1" lang="de-CH">
                <a:solidFill>
                  <a:srgbClr val="000000"/>
                </a:solidFill>
                <a:latin typeface="Arial"/>
              </a:rPr>
              <a:t>Wissenstransfer für andere Regionen ermöglichen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b="1" lang="de-CH">
                <a:solidFill>
                  <a:srgbClr val="000000"/>
                </a:solidFill>
                <a:latin typeface="Arial"/>
              </a:rPr>
              <a:t>Nutzung von Potentialen vor Ort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CH">
                <a:solidFill>
                  <a:srgbClr val="000000"/>
                </a:solidFill>
                <a:latin typeface="Arial"/>
              </a:rPr>
              <a:t>	</a:t>
            </a:r>
            <a:endParaRPr/>
          </a:p>
        </p:txBody>
      </p:sp>
      <p:sp>
        <p:nvSpPr>
          <p:cNvPr id="92" name="TextShape 3"/>
          <p:cNvSpPr txBox="1"/>
          <p:nvPr/>
        </p:nvSpPr>
        <p:spPr>
          <a:xfrm>
            <a:off x="6632280" y="6454800"/>
            <a:ext cx="2231280" cy="317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71E96F7-CDB5-4EB8-B7D1-3E21E5BCE5F9}" type="slidenum">
              <a:rPr lang="de-DE">
                <a:solidFill>
                  <a:srgbClr val="000000"/>
                </a:solidFill>
                <a:latin typeface="Arial"/>
              </a:rPr>
              <a:t>&lt;Nummer&gt;</a:t>
            </a:fld>
            <a:r>
              <a:rPr lang="de-DE" sz="8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