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5" r:id="rId2"/>
    <p:sldMasterId id="2147483651" r:id="rId3"/>
    <p:sldMasterId id="2147483653" r:id="rId4"/>
  </p:sldMasterIdLst>
  <p:notesMasterIdLst>
    <p:notesMasterId r:id="rId15"/>
  </p:notesMasterIdLst>
  <p:handoutMasterIdLst>
    <p:handoutMasterId r:id="rId16"/>
  </p:handoutMasterIdLst>
  <p:sldIdLst>
    <p:sldId id="257" r:id="rId5"/>
    <p:sldId id="328" r:id="rId6"/>
    <p:sldId id="331" r:id="rId7"/>
    <p:sldId id="335" r:id="rId8"/>
    <p:sldId id="329" r:id="rId9"/>
    <p:sldId id="316" r:id="rId10"/>
    <p:sldId id="321" r:id="rId11"/>
    <p:sldId id="327" r:id="rId12"/>
    <p:sldId id="336" r:id="rId13"/>
    <p:sldId id="334" r:id="rId14"/>
  </p:sldIdLst>
  <p:sldSz cx="9144000" cy="6858000" type="screen4x3"/>
  <p:notesSz cx="7099300" cy="10234613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CC"/>
    <a:srgbClr val="0158D9"/>
    <a:srgbClr val="898600"/>
    <a:srgbClr val="99FF99"/>
    <a:srgbClr val="99CCFF"/>
    <a:srgbClr val="FFFF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227" autoAdjust="0"/>
  </p:normalViewPr>
  <p:slideViewPr>
    <p:cSldViewPr snapToGrid="0">
      <p:cViewPr varScale="1">
        <p:scale>
          <a:sx n="85" d="100"/>
          <a:sy n="85" d="100"/>
        </p:scale>
        <p:origin x="-1440" y="-84"/>
      </p:cViewPr>
      <p:guideLst>
        <p:guide orient="horz" pos="2664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72" y="570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26E094B-7686-4171-B376-9D76BA5ADD92}" type="slidenum">
              <a:rPr lang="fr-CH"/>
              <a:pPr>
                <a:defRPr/>
              </a:pPr>
              <a:t>‹N›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65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80010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78388"/>
            <a:ext cx="520858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8363"/>
            <a:ext cx="30765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58363"/>
            <a:ext cx="30765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6" tIns="47718" rIns="95436" bIns="47718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7CF7EAF-9256-46A3-9F89-A42EDFB7F54F}" type="slidenum">
              <a:rPr lang="fr-CH"/>
              <a:pPr>
                <a:defRPr/>
              </a:pPr>
              <a:t>‹N›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2160C-62C3-4A04-AA83-9F88132DCFC3}" type="slidenum">
              <a:rPr lang="fr-CH" smtClean="0"/>
              <a:pPr/>
              <a:t>1</a:t>
            </a:fld>
            <a:endParaRPr lang="fr-CH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CH" smtClean="0"/>
              <a:t>Sujet qui ouvre des nouvelles pistes pour la définition de politiques de développement :  du terrain à la planète</a:t>
            </a:r>
          </a:p>
          <a:p>
            <a:pPr eaLnBrk="1" hangingPunct="1">
              <a:buFontTx/>
              <a:buChar char="•"/>
            </a:pPr>
            <a:endParaRPr lang="fr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smtClean="0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F0114-0959-41E9-8361-37121460711D}" type="slidenum">
              <a:rPr lang="fr-CH" smtClean="0"/>
              <a:pPr/>
              <a:t>6</a:t>
            </a:fld>
            <a:endParaRPr lang="fr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smtClean="0"/>
          </a:p>
        </p:txBody>
      </p:sp>
      <p:sp>
        <p:nvSpPr>
          <p:cNvPr id="716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9455D-12C4-4ED2-98EE-B861075878AA}" type="slidenum">
              <a:rPr lang="fr-CH" smtClean="0"/>
              <a:pPr/>
              <a:t>7</a:t>
            </a:fld>
            <a:endParaRPr lang="fr-C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smtClean="0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9647D-411E-4ECB-92BE-83E84CF1A998}" type="slidenum">
              <a:rPr lang="fr-CH" smtClean="0"/>
              <a:pPr/>
              <a:t>8</a:t>
            </a:fld>
            <a:endParaRPr lang="fr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67D74-0269-44C1-9CDE-498F8EC4A697}" type="slidenum">
              <a:rPr lang="fr-CH"/>
              <a:pPr/>
              <a:t>10</a:t>
            </a:fld>
            <a:endParaRPr lang="fr-CH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>
            <a:lvl1pPr>
              <a:defRPr sz="6600" b="1"/>
            </a:lvl1pPr>
          </a:lstStyle>
          <a:p>
            <a:r>
              <a:rPr lang="it-IT" smtClean="0"/>
              <a:t>Fare clic per modificare lo stile del titolo</a:t>
            </a:r>
            <a:endParaRPr lang="fr-BE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6400"/>
                </a:solidFill>
              </a:defRPr>
            </a:lvl1pPr>
          </a:lstStyle>
          <a:p>
            <a:pPr>
              <a:defRPr/>
            </a:pPr>
            <a:fld id="{0CF7C23E-3439-4E78-937E-26DF09C0FBD0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6C6D8-175C-4C42-A5C6-5764E1713185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549275"/>
            <a:ext cx="1943100" cy="5327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549275"/>
            <a:ext cx="5676900" cy="5327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723AA-6588-4ECF-A314-8E05DDF066BD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49275"/>
            <a:ext cx="77724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85800" y="1844675"/>
            <a:ext cx="7772400" cy="4032250"/>
          </a:xfrm>
        </p:spPr>
        <p:txBody>
          <a:bodyPr/>
          <a:lstStyle/>
          <a:p>
            <a:pPr lvl="0"/>
            <a:r>
              <a:rPr lang="it-IT" noProof="0" smtClean="0"/>
              <a:t>Fare clic sull'icona per aggiungere un elemento grafico SmartArt</a:t>
            </a:r>
            <a:endParaRPr lang="fr-CH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B745-27E6-4B75-91EB-75B780A49F95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65193-DF22-41F3-BE4D-CC89E1B2230B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330C6-55DB-4229-9336-F1A46982EFF2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09333-3227-4097-A992-CE1B8A0960AF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0094-A819-41D0-B121-9F10FEB12924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CE9FF-35B6-4E3E-AAD5-30E96BC13EAB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1764-3381-4571-8699-D11DC8188C67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17B81-4E92-4616-9432-935DF25C8056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20338-E1D7-4C7B-B149-F3FB43C06E30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B8AF-C4A8-4607-8DE3-D1E4A5AB105B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E221-C49C-4CA5-B93B-460B0BA3506C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5FDA8-D2BC-4E37-A479-F676FF2CE3AA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9A25-0407-4558-B3A7-76D32456DA45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8CF81-949D-44CE-972E-B3B3E1516DD2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C704-BF02-45F6-BED3-365DB8B389B4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fr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5932-76E7-469A-AEEA-3195348A7DE1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A5C30-7F02-424B-8982-5DD09AD8E5D8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1B06-1836-4D52-958B-33C86EF51D9F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D044-2B2F-46AD-95A9-2F27080B420D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9BBD-807F-45D8-9950-01D25408A4C1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7C59-1888-4648-81E4-1B2539F65785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B226-BE3D-4CA8-B08F-031FBED81113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2DF4-49FF-458E-9444-2A96B0CCEAAF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3F40C-F9FE-46F6-84A6-EAF2B299D011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BE"/>
              <a:t>Fare clic per modificare lo stile del titolo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BE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CE4F3-FA31-4839-A46B-90A7153E31FB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0E2ED-5D9E-47D8-B350-9AB1203F1907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CAFE-CBB8-43B3-B8A5-CC3381FB8895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C208-E804-43E9-914B-98C266A1AE13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D3D1-52C5-4589-BDD4-206E6B5D2A44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F706-C551-4F08-A242-586DD8C45C85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CA0A-F475-4333-8218-8397A814D8E6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4D0BA-70A3-40D1-9F62-612A1E3BE6A2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33B7-C584-4608-A36E-E32B8D902813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A61C-F03B-4934-9119-6AB6C0A24FEF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3D14E-606C-40F8-9AB7-1106AB2BEC16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A4BA-7EF7-4DAE-9AF6-461D2C16BAB5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A3E13-17DF-403F-9EDD-0EF22F0C1E59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515B1-AF88-4367-B5F3-EBA0DE225C2C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5B6B-03E9-4182-8D02-351199B31652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E9D3-CFA8-4F7A-8F09-DB0F57C72A13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60BE-29FF-424A-A2E3-203DA3D90460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318AE-6B79-4176-B7B9-A5B4047F31A4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C45AD-AE13-45F9-9E80-6C36FE36FC61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60D3-C179-4ED4-8F70-3740A8E459A6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6AE1-A835-4E0B-9302-C0287021BBB6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DBB-16F3-49E6-A565-5D3C4B62931E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4B39-2E05-4412-8E62-62B08E919673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BE"/>
              <a:t>Fare clic per modificare lo stile del titolo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BE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298F-7972-491C-ABF4-DD4B7B30BCC5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ABD2-9877-4DF6-9881-449AE7E85D4B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6C57-6FD4-405B-BC49-D17E0FA40B4B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FD1A-767C-45AD-BC2A-A4C0408B71C7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793B-B8CD-483C-AA6A-EA1F719737F3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D100E-1471-4243-959B-ED9E14F8DB01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EE46-2A3F-42F8-85A1-0D428006DCBE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777B6-9809-4662-A111-51A1BB313838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2E5D-02EC-4BBF-9B36-AE6AAAF517F0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5C29-4097-4087-8059-268F4732A54B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38100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8100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D05E-3288-4DA2-93CE-38751187F8CC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5291-A56A-4B48-94BE-F6333034FC70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C043-AF24-4659-9F7D-5ABD7DBA97D4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DF49-E8DE-43F8-BF68-CA246D1DE329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CC2B-93B2-4242-9EE4-2706241E5E46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E885-3ACA-4AED-92BF-09106CBB1C04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F323-2E9A-42F7-95CB-711B5F11BA23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C931B-7F97-47F3-B157-DC37F35A6050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281A-239A-43FA-8324-CB71B12F5842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0352-9733-410A-9F08-EAEA75A9D663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BE39-5002-42B4-8F5A-DDE070679E93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7346-A13E-411C-9099-2DCDB83AFC4C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CFBA-10FA-4977-8F2F-88397A6A1997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B84E-3E37-431C-9CB0-5C377A661044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FCA7-B5BD-4CC9-A612-BFB7DCB6D785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FFE1-6EC9-4D5C-97DE-BEC9078A2434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3F8FE-E77E-4AE0-B739-B90A01E4ABAB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BB85-9138-4B78-952A-3F0E12A8C80D}" type="slidenum">
              <a:rPr lang="it-CH"/>
              <a:pPr>
                <a:defRPr/>
              </a:pPr>
              <a:t>‹N›</a:t>
            </a:fld>
            <a:endParaRPr lang="it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serec.ch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goSaumon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165850"/>
            <a:ext cx="11906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927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CH" smtClean="0"/>
              <a:t>Fare clic per modificare stile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CH" smtClean="0"/>
              <a:t>Fare clic per modificare gli stili del testo dello schema</a:t>
            </a:r>
          </a:p>
          <a:p>
            <a:pPr lvl="1"/>
            <a:r>
              <a:rPr lang="it-CH" smtClean="0"/>
              <a:t>Secondo livello</a:t>
            </a:r>
          </a:p>
          <a:p>
            <a:pPr lvl="2"/>
            <a:r>
              <a:rPr lang="it-CH" smtClean="0"/>
              <a:t>Terzo livello</a:t>
            </a:r>
          </a:p>
          <a:p>
            <a:pPr lvl="3"/>
            <a:r>
              <a:rPr lang="it-CH" smtClean="0"/>
              <a:t>Quarto livello</a:t>
            </a:r>
          </a:p>
          <a:p>
            <a:pPr lvl="4"/>
            <a:r>
              <a:rPr lang="it-CH" smtClean="0"/>
              <a:t>Quinto livello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25BF4792-DC08-490D-B0DB-D31C1FC99770}" type="slidenum">
              <a:rPr lang="it-CH"/>
              <a:pPr>
                <a:defRPr/>
              </a:pPr>
              <a:t>‹N›</a:t>
            </a:fld>
            <a:endParaRPr lang="it-CH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166688" y="6453188"/>
            <a:ext cx="16684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it-CH" sz="1200" b="1">
                <a:solidFill>
                  <a:srgbClr val="006400"/>
                </a:solidFill>
                <a:cs typeface="Arial" charset="0"/>
              </a:rPr>
              <a:t>www.serec.ch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6125" indent="-3683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1047750" indent="-30003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333500" indent="-28416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619250" indent="-284163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5pPr>
      <a:lvl6pPr marL="2076450" indent="-284163" algn="l" rtl="0" eaLnBrk="1" fontAlgn="base" hangingPunct="1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6pPr>
      <a:lvl7pPr marL="2533650" indent="-284163" algn="l" rtl="0" eaLnBrk="1" fontAlgn="base" hangingPunct="1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7pPr>
      <a:lvl8pPr marL="2990850" indent="-284163" algn="l" rtl="0" eaLnBrk="1" fontAlgn="base" hangingPunct="1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8pPr>
      <a:lvl9pPr marL="3448050" indent="-284163" algn="l" rtl="0" eaLnBrk="1" fontAlgn="base" hangingPunct="1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Fare clic per modificare gli stili del testo dello schema</a:t>
            </a:r>
          </a:p>
          <a:p>
            <a:pPr lvl="1"/>
            <a:r>
              <a:rPr lang="fr-BE" smtClean="0"/>
              <a:t>Secondo livello</a:t>
            </a:r>
          </a:p>
          <a:p>
            <a:pPr lvl="2"/>
            <a:r>
              <a:rPr lang="fr-BE" smtClean="0"/>
              <a:t>Terzo livello</a:t>
            </a:r>
          </a:p>
          <a:p>
            <a:pPr lvl="3"/>
            <a:r>
              <a:rPr lang="fr-BE" smtClean="0"/>
              <a:t>Quarto livello</a:t>
            </a:r>
          </a:p>
          <a:p>
            <a:pPr lvl="4"/>
            <a:r>
              <a:rPr lang="fr-BE" smtClean="0"/>
              <a:t>Quinto livello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CB25D65-C377-4B93-80E6-C794AA6FA311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6A4C4BA-8274-4F57-93E3-68E4F885F9C8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Fare clic per modificare lo stile del titolo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Fare clic per modificare gli stili del testo dello schema</a:t>
            </a:r>
          </a:p>
          <a:p>
            <a:pPr lvl="1"/>
            <a:r>
              <a:rPr lang="fr-BE" smtClean="0"/>
              <a:t>Secondo livello</a:t>
            </a:r>
          </a:p>
          <a:p>
            <a:pPr lvl="2"/>
            <a:r>
              <a:rPr lang="fr-BE" smtClean="0"/>
              <a:t>Terzo livello</a:t>
            </a:r>
          </a:p>
          <a:p>
            <a:pPr lvl="3"/>
            <a:r>
              <a:rPr lang="fr-BE" smtClean="0"/>
              <a:t>Quarto livello</a:t>
            </a:r>
          </a:p>
          <a:p>
            <a:pPr lvl="4"/>
            <a:r>
              <a:rPr lang="fr-BE" smtClean="0"/>
              <a:t>Quinto livello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F4F514B-EAEB-4368-B0B5-63192ED2A23E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82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5AEF49F-CA2B-4412-9C5C-EA7EE4DD0149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Fare clic per modificare lo stile del titolo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Fare clic per modificare gli stili del testo dello schema</a:t>
            </a:r>
          </a:p>
          <a:p>
            <a:pPr lvl="1"/>
            <a:r>
              <a:rPr lang="fr-BE" smtClean="0"/>
              <a:t>Secondo livello</a:t>
            </a:r>
          </a:p>
          <a:p>
            <a:pPr lvl="2"/>
            <a:r>
              <a:rPr lang="fr-BE" smtClean="0"/>
              <a:t>Terzo livello</a:t>
            </a:r>
          </a:p>
          <a:p>
            <a:pPr lvl="3"/>
            <a:r>
              <a:rPr lang="fr-BE" smtClean="0"/>
              <a:t>Quarto livello</a:t>
            </a:r>
          </a:p>
          <a:p>
            <a:pPr lvl="4"/>
            <a:r>
              <a:rPr lang="fr-BE" smtClean="0"/>
              <a:t>Quinto livello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BABD8C2-0674-4523-B9CF-3A37039D7C34}" type="datetime1">
              <a:rPr lang="fr-FR"/>
              <a:pPr>
                <a:defRPr/>
              </a:pPr>
              <a:t>22/08/2012</a:t>
            </a:fld>
            <a:endParaRPr lang="fr-BE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85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3400351-AD5B-4483-B6C4-D12818EF5CC8}" type="slidenum">
              <a:rPr lang="fr-BE"/>
              <a:pPr>
                <a:defRPr/>
              </a:pPr>
              <a:t>‹N›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ec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ec.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C8B0D4-D4FA-408D-93A1-66E71A8953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4" y="2066190"/>
            <a:ext cx="7772400" cy="3286396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2000" b="0" dirty="0" smtClean="0"/>
              <a:t> </a:t>
            </a:r>
            <a:r>
              <a:rPr lang="en-US" sz="2400" b="0" dirty="0" smtClean="0"/>
              <a:t>Regional</a:t>
            </a:r>
            <a:r>
              <a:rPr lang="en-US" sz="2000" b="0" dirty="0" smtClean="0"/>
              <a:t> </a:t>
            </a:r>
            <a:r>
              <a:rPr lang="en-US" sz="2400" b="0" dirty="0" smtClean="0"/>
              <a:t>Management in practice</a:t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4400" dirty="0" smtClean="0"/>
              <a:t>Success Factors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1800" b="0" dirty="0" smtClean="0"/>
              <a:t>François Parvex, Alpine Week, </a:t>
            </a:r>
            <a:r>
              <a:rPr lang="en-US" sz="1800" b="0" dirty="0" err="1" smtClean="0"/>
              <a:t>Poschiavo</a:t>
            </a:r>
            <a:r>
              <a:rPr lang="en-US" sz="1800" b="0" dirty="0" smtClean="0"/>
              <a:t>, September 7th 2012</a:t>
            </a:r>
            <a:endParaRPr lang="en-US" sz="1800" b="0" dirty="0" smtClean="0"/>
          </a:p>
        </p:txBody>
      </p:sp>
      <p:pic>
        <p:nvPicPr>
          <p:cNvPr id="12292" name="Picture 13" descr="LogoSaum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4775" y="5912624"/>
            <a:ext cx="1190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regiosuisse.ch/docs/presse/logos-regiosuisse/regiosuisse-logo-sbul-rgb-g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7150" y="640345"/>
            <a:ext cx="4471639" cy="125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619A-F06F-4842-9198-DC4740DA45D5}" type="slidenum">
              <a:rPr lang="fr-CH"/>
              <a:pPr/>
              <a:t>10</a:t>
            </a:fld>
            <a:endParaRPr lang="fr-CH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549275"/>
            <a:ext cx="5030787" cy="1584325"/>
            <a:chOff x="105" y="3884"/>
            <a:chExt cx="1051" cy="349"/>
          </a:xfrm>
        </p:grpSpPr>
        <p:pic>
          <p:nvPicPr>
            <p:cNvPr id="395270" name="Picture 6" descr="LogoSaum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3884"/>
              <a:ext cx="750" cy="279"/>
            </a:xfrm>
            <a:prstGeom prst="rect">
              <a:avLst/>
            </a:prstGeom>
            <a:noFill/>
          </p:spPr>
        </p:pic>
        <p:sp>
          <p:nvSpPr>
            <p:cNvPr id="395271" name="Rectangle 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05" y="4065"/>
              <a:ext cx="105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CH" b="1">
                  <a:solidFill>
                    <a:srgbClr val="006400"/>
                  </a:solidFill>
                  <a:cs typeface="Arial" charset="0"/>
                </a:rPr>
                <a:t>www.serec.ch</a:t>
              </a:r>
            </a:p>
          </p:txBody>
        </p:sp>
      </p:grpSp>
      <p:sp>
        <p:nvSpPr>
          <p:cNvPr id="395272" name="Text Box 8"/>
          <p:cNvSpPr txBox="1">
            <a:spLocks noChangeArrowheads="1"/>
          </p:cNvSpPr>
          <p:nvPr/>
        </p:nvSpPr>
        <p:spPr bwMode="auto">
          <a:xfrm>
            <a:off x="2940050" y="3068638"/>
            <a:ext cx="620395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H" sz="3600" dirty="0">
                <a:solidFill>
                  <a:schemeClr val="tx1"/>
                </a:solidFill>
              </a:rPr>
              <a:t>SEREC </a:t>
            </a:r>
            <a:br>
              <a:rPr lang="fr-CH" sz="3600" dirty="0">
                <a:solidFill>
                  <a:schemeClr val="tx1"/>
                </a:solidFill>
              </a:rPr>
            </a:br>
            <a:r>
              <a:rPr lang="fr-CH" sz="3600" dirty="0">
                <a:solidFill>
                  <a:schemeClr val="tx1"/>
                </a:solidFill>
              </a:rPr>
              <a:t>François Parvex</a:t>
            </a:r>
          </a:p>
          <a:p>
            <a:pPr algn="l"/>
            <a:r>
              <a:rPr lang="fr-CH" sz="3600" dirty="0">
                <a:solidFill>
                  <a:schemeClr val="tx1"/>
                </a:solidFill>
              </a:rPr>
              <a:t>Via </a:t>
            </a:r>
            <a:r>
              <a:rPr lang="fr-CH" sz="3600" dirty="0" err="1" smtClean="0">
                <a:solidFill>
                  <a:schemeClr val="tx1"/>
                </a:solidFill>
              </a:rPr>
              <a:t>Bicentenario</a:t>
            </a:r>
            <a:r>
              <a:rPr lang="fr-CH" sz="3600" dirty="0" smtClean="0">
                <a:solidFill>
                  <a:schemeClr val="tx1"/>
                </a:solidFill>
              </a:rPr>
              <a:t> 3</a:t>
            </a:r>
            <a:endParaRPr lang="fr-CH" sz="3600" dirty="0">
              <a:solidFill>
                <a:schemeClr val="tx1"/>
              </a:solidFill>
            </a:endParaRPr>
          </a:p>
          <a:p>
            <a:pPr algn="l"/>
            <a:r>
              <a:rPr lang="fr-CH" sz="3600" dirty="0">
                <a:solidFill>
                  <a:schemeClr val="tx1"/>
                </a:solidFill>
              </a:rPr>
              <a:t>CH – </a:t>
            </a:r>
            <a:r>
              <a:rPr lang="fr-CH" sz="3600" dirty="0" smtClean="0">
                <a:solidFill>
                  <a:schemeClr val="tx1"/>
                </a:solidFill>
              </a:rPr>
              <a:t>6807 Taverne</a:t>
            </a:r>
            <a:endParaRPr lang="fr-CH" sz="3600" dirty="0">
              <a:solidFill>
                <a:schemeClr val="tx1"/>
              </a:solidFill>
            </a:endParaRPr>
          </a:p>
          <a:p>
            <a:pPr algn="l"/>
            <a:r>
              <a:rPr lang="fr-CH" sz="3600" dirty="0">
                <a:solidFill>
                  <a:schemeClr val="tx1"/>
                </a:solidFill>
              </a:rPr>
              <a:t>parvex@serec.ch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5932-76E7-469A-AEEA-3195348A7D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297347" y="4828632"/>
            <a:ext cx="6456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Humanity left the evolution process …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the only way for it to progress is by networking the brains. </a:t>
            </a:r>
            <a:r>
              <a:rPr lang="en-US" sz="2000" dirty="0" smtClean="0">
                <a:solidFill>
                  <a:srgbClr val="FF0000"/>
                </a:solidFill>
              </a:rPr>
              <a:t> (Albert Jacquard)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7" descr="http://www.tree2share.org/images/article/199/albert-jacqu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116" y="1624167"/>
            <a:ext cx="2717513" cy="255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 rot="16200000">
            <a:off x="-1606279" y="3297695"/>
            <a:ext cx="4316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mtClean="0"/>
              <a:t>The </a:t>
            </a:r>
            <a:r>
              <a:rPr lang="en-US" sz="1100" b="1" smtClean="0"/>
              <a:t>force is in the </a:t>
            </a:r>
            <a:r>
              <a:rPr lang="en-US" sz="1100" b="1" smtClean="0"/>
              <a:t>group.</a:t>
            </a:r>
            <a:endParaRPr lang="en-US" sz="11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smtClean="0"/>
              <a:t>nticipation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5932-76E7-469A-AEEA-3195348A7D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-1606279" y="3213057"/>
            <a:ext cx="431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mtClean="0"/>
              <a:t>Create</a:t>
            </a:r>
            <a:r>
              <a:rPr lang="en-US" sz="1100" b="1" smtClean="0"/>
              <a:t> an observation </a:t>
            </a:r>
            <a:r>
              <a:rPr lang="en-US" sz="1100" b="1" smtClean="0"/>
              <a:t>system</a:t>
            </a:r>
            <a:r>
              <a:rPr lang="en-US" sz="1100" b="1" smtClean="0"/>
              <a:t>, a </a:t>
            </a:r>
            <a:r>
              <a:rPr lang="en-US" sz="1100" b="1" smtClean="0"/>
              <a:t>dashboard</a:t>
            </a:r>
            <a:r>
              <a:rPr lang="en-US" sz="1100" b="1" smtClean="0"/>
              <a:t>, which measures relevant evolution inside and outside the </a:t>
            </a:r>
            <a:r>
              <a:rPr lang="en-US" sz="1100" b="1" smtClean="0"/>
              <a:t>region.</a:t>
            </a:r>
            <a:endParaRPr lang="en-US" sz="1100" b="1" smtClean="0"/>
          </a:p>
        </p:txBody>
      </p:sp>
      <p:pic>
        <p:nvPicPr>
          <p:cNvPr id="209922" name="Picture 2" descr="http://www.blueboat.fr/wp-content/uploads/2010/10/veil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9956" y="1898495"/>
            <a:ext cx="3619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</a:t>
            </a:r>
            <a:r>
              <a:rPr lang="en-US" smtClean="0"/>
              <a:t> of methods and </a:t>
            </a:r>
            <a:r>
              <a:rPr lang="en-US" smtClean="0"/>
              <a:t>models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5932-76E7-469A-AEEA-3195348A7D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566" y="3171825"/>
            <a:ext cx="393355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business_model_canvas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394" y="1212231"/>
            <a:ext cx="5376978" cy="3584652"/>
          </a:xfrm>
          <a:prstGeom prst="rect">
            <a:avLst/>
          </a:prstGeom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8233" y="3921535"/>
            <a:ext cx="1976012" cy="249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 rot="16200000">
            <a:off x="-1606279" y="3297695"/>
            <a:ext cx="4316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/>
              <a:t>Use existing methods and models, develop you own ones.</a:t>
            </a:r>
            <a:endParaRPr lang="en-US" sz="1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647700"/>
          </a:xfrm>
        </p:spPr>
        <p:txBody>
          <a:bodyPr/>
          <a:lstStyle/>
          <a:p>
            <a:r>
              <a:rPr lang="en-US" smtClean="0"/>
              <a:t>Knowledge</a:t>
            </a:r>
            <a:r>
              <a:rPr lang="en-US" smtClean="0"/>
              <a:t> of </a:t>
            </a:r>
            <a:r>
              <a:rPr lang="en-US" smtClean="0"/>
              <a:t>powers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5932-76E7-469A-AEEA-3195348A7D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8898" name="Picture 2" descr="http://upload.wikimedia.org/wikipedia/commons/4/40/Relations_r%C3%A9elles_entre_les_pouvoirs_sous_la_Troisi%C3%A8me_R%C3%A9publiqu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3625" y="2932213"/>
            <a:ext cx="3162784" cy="2520658"/>
          </a:xfrm>
          <a:prstGeom prst="rect">
            <a:avLst/>
          </a:prstGeom>
          <a:noFill/>
        </p:spPr>
      </p:pic>
      <p:pic>
        <p:nvPicPr>
          <p:cNvPr id="208900" name="Picture 4" descr="http://upload.wikimedia.org/wikipedia/commons/a/a2/Relations_th%C3%A9oriques_des_pouvoirs_sous_la_Troisi%C3%A8me_R%C3%A9publiqu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6927" y="2958977"/>
            <a:ext cx="3100040" cy="2486490"/>
          </a:xfrm>
          <a:prstGeom prst="rect">
            <a:avLst/>
          </a:prstGeom>
          <a:noFill/>
        </p:spPr>
      </p:pic>
      <p:sp>
        <p:nvSpPr>
          <p:cNvPr id="7" name="Freccia bidirezionale verticale 6"/>
          <p:cNvSpPr/>
          <p:nvPr/>
        </p:nvSpPr>
        <p:spPr bwMode="auto">
          <a:xfrm rot="5400000">
            <a:off x="4627756" y="3847170"/>
            <a:ext cx="289932" cy="858644"/>
          </a:xfrm>
          <a:prstGeom prst="up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773044" y="1985071"/>
            <a:ext cx="6177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smtClean="0">
                <a:solidFill>
                  <a:srgbClr val="FF0000"/>
                </a:solidFill>
              </a:rPr>
              <a:t>Theoretical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powers</a:t>
            </a:r>
            <a:r>
              <a:rPr lang="en-US" sz="2000" smtClean="0">
                <a:solidFill>
                  <a:srgbClr val="FF0000"/>
                </a:solidFill>
              </a:rPr>
              <a:t>                              Real </a:t>
            </a:r>
            <a:r>
              <a:rPr lang="en-US" sz="2000" smtClean="0">
                <a:solidFill>
                  <a:srgbClr val="FF0000"/>
                </a:solidFill>
              </a:rPr>
              <a:t>powers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-1606279" y="3297695"/>
            <a:ext cx="4316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mtClean="0"/>
              <a:t>Identify</a:t>
            </a:r>
            <a:r>
              <a:rPr lang="en-US" sz="1100" b="1" smtClean="0"/>
              <a:t> the real powerful </a:t>
            </a:r>
            <a:r>
              <a:rPr lang="en-US" sz="1100" b="1" smtClean="0"/>
              <a:t>people.</a:t>
            </a:r>
            <a:endParaRPr lang="en-US" sz="11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Respect </a:t>
            </a:r>
            <a:r>
              <a:rPr lang="en-US" smtClean="0"/>
              <a:t>of </a:t>
            </a:r>
            <a:r>
              <a:rPr lang="en-US" smtClean="0"/>
              <a:t>perceptions</a:t>
            </a:r>
            <a:endParaRPr lang="en-US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365B97-71CE-469D-9C3B-84FB3D8BEDA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2" name="CasellaDiTesto 5"/>
          <p:cNvSpPr txBox="1">
            <a:spLocks noChangeArrowheads="1"/>
          </p:cNvSpPr>
          <p:nvPr/>
        </p:nvSpPr>
        <p:spPr bwMode="auto">
          <a:xfrm>
            <a:off x="3969834" y="5914058"/>
            <a:ext cx="4962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They</a:t>
            </a:r>
            <a:r>
              <a:rPr lang="en-US" sz="1800" b="1" smtClean="0">
                <a:solidFill>
                  <a:srgbClr val="FF0000"/>
                </a:solidFill>
              </a:rPr>
              <a:t> are all right … and they are all wrong </a:t>
            </a:r>
            <a:r>
              <a:rPr lang="en-US" sz="1800" b="1" smtClean="0">
                <a:solidFill>
                  <a:srgbClr val="FF0000"/>
                </a:solidFill>
              </a:rPr>
              <a:t>!</a:t>
            </a:r>
            <a:endParaRPr lang="en-US" sz="1800" b="1">
              <a:solidFill>
                <a:srgbClr val="FF0000"/>
              </a:solidFill>
            </a:endParaRPr>
          </a:p>
        </p:txBody>
      </p:sp>
      <p:pic>
        <p:nvPicPr>
          <p:cNvPr id="7" name="Immagine 6" descr="La vecchia e la regin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606637" y="1729834"/>
            <a:ext cx="3935412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 rot="16200000">
            <a:off x="-1606279" y="3213057"/>
            <a:ext cx="431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smtClean="0"/>
              <a:t>One </a:t>
            </a:r>
            <a:r>
              <a:rPr lang="en-US" sz="1100" b="1" smtClean="0"/>
              <a:t>must be aware of what others </a:t>
            </a:r>
            <a:r>
              <a:rPr lang="en-US" sz="1100" b="1" smtClean="0"/>
              <a:t>bring</a:t>
            </a:r>
            <a:r>
              <a:rPr lang="en-US" sz="1100" b="1" smtClean="0"/>
              <a:t>. The more they think differently the richer is their </a:t>
            </a:r>
            <a:r>
              <a:rPr lang="en-US" sz="1100" b="1" smtClean="0"/>
              <a:t>contribution.</a:t>
            </a:r>
            <a:r>
              <a:rPr lang="en-US" sz="1100" b="1" smtClean="0"/>
              <a:t> </a:t>
            </a:r>
            <a:r>
              <a:rPr lang="en-US" sz="1100" b="1" smtClean="0"/>
              <a:t>(</a:t>
            </a:r>
            <a:r>
              <a:rPr lang="en-US" sz="1100" b="1" smtClean="0"/>
              <a:t>Albert </a:t>
            </a:r>
            <a:r>
              <a:rPr lang="en-US" sz="1100" b="1" smtClean="0"/>
              <a:t>Jacquard)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</a:t>
            </a:r>
            <a:r>
              <a:rPr lang="en-US" smtClean="0"/>
              <a:t> </a:t>
            </a:r>
            <a:r>
              <a:rPr lang="en-US" smtClean="0"/>
              <a:t>motivation</a:t>
            </a:r>
            <a:endParaRPr lang="en-US" smtClean="0"/>
          </a:p>
        </p:txBody>
      </p:sp>
      <p:sp>
        <p:nvSpPr>
          <p:cNvPr id="2055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081769-B913-442E-A021-A3141C97AB4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" name="CasellaDiTesto 39"/>
          <p:cNvSpPr txBox="1"/>
          <p:nvPr/>
        </p:nvSpPr>
        <p:spPr>
          <a:xfrm>
            <a:off x="5286111" y="1550019"/>
            <a:ext cx="364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6 needs of human beings: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FF3300"/>
                </a:solidFill>
              </a:rPr>
              <a:t> 2 essential needs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chemeClr val="hlink"/>
                </a:solidFill>
              </a:rPr>
              <a:t> 4 basic needs</a:t>
            </a:r>
            <a:endParaRPr lang="en-US" sz="3200" dirty="0"/>
          </a:p>
        </p:txBody>
      </p:sp>
      <p:sp>
        <p:nvSpPr>
          <p:cNvPr id="41" name="CasellaDiTesto 40"/>
          <p:cNvSpPr txBox="1"/>
          <p:nvPr/>
        </p:nvSpPr>
        <p:spPr>
          <a:xfrm rot="16200000">
            <a:off x="-1606279" y="3213057"/>
            <a:ext cx="4316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/>
              <a:t>Motivation is there or not. You can only contribute to maintain </a:t>
            </a:r>
            <a:r>
              <a:rPr lang="en-US" sz="1100" b="1" dirty="0" smtClean="0"/>
              <a:t>and boost it.</a:t>
            </a:r>
            <a:endParaRPr lang="en-US" sz="1100" b="1" dirty="0" smtClean="0"/>
          </a:p>
        </p:txBody>
      </p:sp>
      <p:pic>
        <p:nvPicPr>
          <p:cNvPr id="7" name="Immagine 6" descr="Motivation Driv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9299" y="2888038"/>
            <a:ext cx="7337502" cy="297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olo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647700"/>
          </a:xfrm>
        </p:spPr>
        <p:txBody>
          <a:bodyPr/>
          <a:lstStyle/>
          <a:p>
            <a:r>
              <a:rPr lang="en-US" smtClean="0"/>
              <a:t>4 KSF </a:t>
            </a:r>
            <a:r>
              <a:rPr lang="en-US" smtClean="0"/>
              <a:t>for </a:t>
            </a:r>
            <a:r>
              <a:rPr lang="en-US" smtClean="0"/>
              <a:t>cooperation</a:t>
            </a:r>
            <a:endParaRPr lang="en-US" smtClean="0"/>
          </a:p>
        </p:txBody>
      </p:sp>
      <p:sp>
        <p:nvSpPr>
          <p:cNvPr id="103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0EF508-B9A2-4A36-B070-1CFEC4356F63}" type="slidenum">
              <a:rPr lang="en-US" smtClean="0"/>
              <a:pPr/>
              <a:t>8</a:t>
            </a:fld>
            <a:endParaRPr lang="en-US" smtClean="0"/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804631" y="1524387"/>
            <a:ext cx="8054972" cy="4756150"/>
            <a:chOff x="261" y="1178"/>
            <a:chExt cx="5074" cy="2996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1939" y="1178"/>
              <a:ext cx="238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en-US" sz="1800" b="1" smtClean="0">
                  <a:solidFill>
                    <a:srgbClr val="FF0000"/>
                  </a:solidFill>
                </a:rPr>
                <a:t>OPENESS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4129" y="1726"/>
              <a:ext cx="1206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sz="1800" b="1" smtClean="0">
                  <a:solidFill>
                    <a:srgbClr val="FF0000"/>
                  </a:solidFill>
                </a:rPr>
                <a:t>RICHNESS OF</a:t>
              </a:r>
            </a:p>
            <a:p>
              <a:pPr defTabSz="762000"/>
              <a:r>
                <a:rPr lang="en-US" sz="1800" b="1" smtClean="0">
                  <a:solidFill>
                    <a:srgbClr val="FF0000"/>
                  </a:solidFill>
                </a:rPr>
                <a:t>INTERACTIONS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2693" y="3943"/>
              <a:ext cx="600" cy="231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sz="1800" b="1" smtClean="0">
                  <a:solidFill>
                    <a:srgbClr val="FF0000"/>
                  </a:solidFill>
                </a:rPr>
                <a:t>TRUST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261" y="1744"/>
              <a:ext cx="1844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US" sz="1800" b="1" smtClean="0">
                  <a:solidFill>
                    <a:srgbClr val="FF0000"/>
                  </a:solidFill>
                </a:rPr>
                <a:t>POSITIVE </a:t>
              </a:r>
            </a:p>
            <a:p>
              <a:pPr defTabSz="762000"/>
              <a:r>
                <a:rPr lang="en-US" sz="1800" b="1" smtClean="0">
                  <a:solidFill>
                    <a:srgbClr val="FF0000"/>
                  </a:solidFill>
                </a:rPr>
                <a:t>PREVIOUS </a:t>
              </a:r>
              <a:r>
                <a:rPr lang="en-US" sz="1800" b="1" smtClean="0">
                  <a:solidFill>
                    <a:srgbClr val="FF0000"/>
                  </a:solidFill>
                </a:rPr>
                <a:t>EXPERIENCE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  <p:graphicFrame>
          <p:nvGraphicFramePr>
            <p:cNvPr id="1026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72" y="1535"/>
            <a:ext cx="992" cy="1249"/>
          </p:xfrm>
          <a:graphic>
            <a:graphicData uri="http://schemas.openxmlformats.org/presentationml/2006/ole">
              <p:oleObj spid="_x0000_s1026" name="Microsoft ClipArt Gallery" r:id="rId4" imgW="5279760" imgH="4660560" progId="">
                <p:embed/>
              </p:oleObj>
            </a:graphicData>
          </a:graphic>
        </p:graphicFrame>
        <p:graphicFrame>
          <p:nvGraphicFramePr>
            <p:cNvPr id="1027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397" y="3108"/>
            <a:ext cx="1342" cy="727"/>
          </p:xfrm>
          <a:graphic>
            <a:graphicData uri="http://schemas.openxmlformats.org/presentationml/2006/ole">
              <p:oleObj spid="_x0000_s1027" name="Microsoft ClipArt Gallery" r:id="rId5" imgW="5348160" imgH="2909880" progId="">
                <p:embed/>
              </p:oleObj>
            </a:graphicData>
          </a:graphic>
        </p:graphicFrame>
        <p:graphicFrame>
          <p:nvGraphicFramePr>
            <p:cNvPr id="102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39" y="2256"/>
            <a:ext cx="1060" cy="1206"/>
          </p:xfrm>
          <a:graphic>
            <a:graphicData uri="http://schemas.openxmlformats.org/presentationml/2006/ole">
              <p:oleObj spid="_x0000_s1028" name="Microsoft ClipArt Gallery" r:id="rId6" imgW="5638680" imgH="6413400" progId="">
                <p:embed/>
              </p:oleObj>
            </a:graphicData>
          </a:graphic>
        </p:graphicFrame>
        <p:graphicFrame>
          <p:nvGraphicFramePr>
            <p:cNvPr id="1029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26" y="2208"/>
            <a:ext cx="1239" cy="1033"/>
          </p:xfrm>
          <a:graphic>
            <a:graphicData uri="http://schemas.openxmlformats.org/presentationml/2006/ole">
              <p:oleObj spid="_x0000_s1029" name="Microsoft ClipArt Gallery" r:id="rId7" imgW="3952800" imgH="3298680" progId="">
                <p:embed/>
              </p:oleObj>
            </a:graphicData>
          </a:graphic>
        </p:graphicFrame>
      </p:grpSp>
      <p:sp>
        <p:nvSpPr>
          <p:cNvPr id="13" name="CasellaDiTesto 12"/>
          <p:cNvSpPr txBox="1"/>
          <p:nvPr/>
        </p:nvSpPr>
        <p:spPr>
          <a:xfrm rot="16200000">
            <a:off x="-1885058" y="3409206"/>
            <a:ext cx="4316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 smtClean="0"/>
              <a:t>Discuss, there will always be something remaining</a:t>
            </a:r>
            <a:r>
              <a:rPr lang="en-US" sz="1100" b="1" dirty="0" smtClean="0"/>
              <a:t>.</a:t>
            </a:r>
            <a:endParaRPr lang="en-US" sz="1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</a:t>
            </a:r>
            <a:r>
              <a:rPr lang="fr-CH" dirty="0" err="1" smtClean="0"/>
              <a:t>Region</a:t>
            </a:r>
            <a:r>
              <a:rPr lang="fr-CH" dirty="0" smtClean="0"/>
              <a:t> </a:t>
            </a:r>
            <a:r>
              <a:rPr lang="fr-CH" dirty="0" err="1" smtClean="0"/>
              <a:t>Process</a:t>
            </a:r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5932-76E7-469A-AEEA-3195348A7DE1}" type="slidenum">
              <a:rPr lang="it-CH" smtClean="0"/>
              <a:pPr>
                <a:defRPr/>
              </a:pPr>
              <a:t>9</a:t>
            </a:fld>
            <a:endParaRPr lang="it-CH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1979342" y="3230283"/>
            <a:ext cx="4505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b="1" dirty="0" smtClean="0"/>
              <a:t>The </a:t>
            </a:r>
            <a:r>
              <a:rPr lang="fr-FR" sz="1100" b="1" dirty="0" err="1" smtClean="0"/>
              <a:t>Success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Factors</a:t>
            </a:r>
            <a:r>
              <a:rPr lang="fr-FR" sz="1100" b="1" dirty="0" smtClean="0"/>
              <a:t> of </a:t>
            </a:r>
            <a:r>
              <a:rPr lang="fr-FR" sz="1100" b="1" dirty="0" err="1" smtClean="0"/>
              <a:t>Regional</a:t>
            </a:r>
            <a:r>
              <a:rPr lang="fr-FR" sz="1100" b="1" dirty="0" smtClean="0"/>
              <a:t> Management </a:t>
            </a:r>
            <a:r>
              <a:rPr lang="fr-FR" sz="1100" b="1" dirty="0" err="1" smtClean="0"/>
              <a:t>can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be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summarized</a:t>
            </a:r>
            <a:r>
              <a:rPr lang="fr-FR" sz="1100" b="1" dirty="0" smtClean="0"/>
              <a:t> in one </a:t>
            </a:r>
            <a:r>
              <a:rPr lang="fr-FR" sz="1100" b="1" dirty="0" err="1" smtClean="0"/>
              <a:t>word</a:t>
            </a:r>
            <a:r>
              <a:rPr lang="fr-FR" sz="1100" b="1" dirty="0" smtClean="0"/>
              <a:t>: </a:t>
            </a:r>
            <a:r>
              <a:rPr lang="fr-FR" sz="1100" b="1" dirty="0" err="1" smtClean="0"/>
              <a:t>curiosity</a:t>
            </a:r>
            <a:r>
              <a:rPr lang="fr-FR" sz="1100" b="1" dirty="0" smtClean="0"/>
              <a:t>.</a:t>
            </a:r>
            <a:endParaRPr lang="fr-FR" sz="1100" b="1" dirty="0" smtClean="0"/>
          </a:p>
        </p:txBody>
      </p:sp>
      <p:pic>
        <p:nvPicPr>
          <p:cNvPr id="44" name="Immagine 43" descr="Learning Region Proc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433" y="2407519"/>
            <a:ext cx="8140392" cy="262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de planification CDEP-SO">
  <a:themeElements>
    <a:clrScheme name="">
      <a:dk1>
        <a:srgbClr val="000000"/>
      </a:dk1>
      <a:lt1>
        <a:srgbClr val="FFFFC8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0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EREC_Saumon_FP0912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REC_Saumon_FP09121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EC_Saumon_FP09121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C_Saumon_FP09121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C_Saumon_FP09121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C_Saumon_FP09121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C_Saumon_FP09121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C_Saumon_FP09121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de planification CDEP-SO</Template>
  <TotalTime>1468</TotalTime>
  <Words>229</Words>
  <Application>Microsoft Office PowerPoint</Application>
  <PresentationFormat>Presentazione su schermo (4:3)</PresentationFormat>
  <Paragraphs>51</Paragraphs>
  <Slides>10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Modele de planification CDEP-SO</vt:lpstr>
      <vt:lpstr>2_Personalizza struttura</vt:lpstr>
      <vt:lpstr>Personalizza struttura</vt:lpstr>
      <vt:lpstr>1_Personalizza struttura</vt:lpstr>
      <vt:lpstr>Microsoft ClipArt Gallery</vt:lpstr>
      <vt:lpstr> Regional Management in practice  Success Factors  François Parvex, Alpine Week, Poschiavo, September 7th 2012</vt:lpstr>
      <vt:lpstr>Networking</vt:lpstr>
      <vt:lpstr>Anticipation</vt:lpstr>
      <vt:lpstr>Knowledge of methods and models</vt:lpstr>
      <vt:lpstr>Knowledge of powers</vt:lpstr>
      <vt:lpstr>Respect of perceptions</vt:lpstr>
      <vt:lpstr>Boost motivation</vt:lpstr>
      <vt:lpstr>4 KSF for cooperation</vt:lpstr>
      <vt:lpstr>Learning Region Process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NPR 2012-2015  Suisse occidentale  Processus de planification</dc:title>
  <dc:creator>francois</dc:creator>
  <cp:lastModifiedBy>francois</cp:lastModifiedBy>
  <cp:revision>138</cp:revision>
  <dcterms:created xsi:type="dcterms:W3CDTF">2012-01-24T12:59:22Z</dcterms:created>
  <dcterms:modified xsi:type="dcterms:W3CDTF">2012-08-22T10:11:24Z</dcterms:modified>
</cp:coreProperties>
</file>